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0"/>
  </p:notesMasterIdLst>
  <p:sldIdLst>
    <p:sldId id="256" r:id="rId2"/>
    <p:sldId id="265" r:id="rId3"/>
    <p:sldId id="305" r:id="rId4"/>
    <p:sldId id="311" r:id="rId5"/>
    <p:sldId id="257" r:id="rId6"/>
    <p:sldId id="261" r:id="rId7"/>
    <p:sldId id="262" r:id="rId8"/>
    <p:sldId id="264" r:id="rId9"/>
    <p:sldId id="322" r:id="rId10"/>
    <p:sldId id="279" r:id="rId11"/>
    <p:sldId id="280" r:id="rId12"/>
    <p:sldId id="323" r:id="rId13"/>
    <p:sldId id="281" r:id="rId14"/>
    <p:sldId id="324" r:id="rId15"/>
    <p:sldId id="325" r:id="rId16"/>
    <p:sldId id="313" r:id="rId17"/>
    <p:sldId id="282" r:id="rId18"/>
    <p:sldId id="283" r:id="rId19"/>
    <p:sldId id="268" r:id="rId20"/>
    <p:sldId id="285" r:id="rId21"/>
    <p:sldId id="286" r:id="rId22"/>
    <p:sldId id="326" r:id="rId23"/>
    <p:sldId id="294" r:id="rId24"/>
    <p:sldId id="291" r:id="rId25"/>
    <p:sldId id="293" r:id="rId26"/>
    <p:sldId id="292" r:id="rId27"/>
    <p:sldId id="295" r:id="rId28"/>
    <p:sldId id="327" r:id="rId29"/>
    <p:sldId id="328" r:id="rId30"/>
    <p:sldId id="314" r:id="rId31"/>
    <p:sldId id="288" r:id="rId32"/>
    <p:sldId id="289" r:id="rId33"/>
    <p:sldId id="269" r:id="rId34"/>
    <p:sldId id="298" r:id="rId35"/>
    <p:sldId id="299" r:id="rId36"/>
    <p:sldId id="321" r:id="rId37"/>
    <p:sldId id="300" r:id="rId38"/>
    <p:sldId id="301" r:id="rId39"/>
    <p:sldId id="302" r:id="rId40"/>
    <p:sldId id="270" r:id="rId41"/>
    <p:sldId id="319" r:id="rId42"/>
    <p:sldId id="275" r:id="rId43"/>
    <p:sldId id="318" r:id="rId44"/>
    <p:sldId id="315" r:id="rId45"/>
    <p:sldId id="306" r:id="rId46"/>
    <p:sldId id="307" r:id="rId47"/>
    <p:sldId id="308" r:id="rId48"/>
    <p:sldId id="271" r:id="rId49"/>
    <p:sldId id="272" r:id="rId50"/>
    <p:sldId id="316" r:id="rId51"/>
    <p:sldId id="310" r:id="rId52"/>
    <p:sldId id="303" r:id="rId53"/>
    <p:sldId id="304" r:id="rId54"/>
    <p:sldId id="276" r:id="rId55"/>
    <p:sldId id="309" r:id="rId56"/>
    <p:sldId id="290" r:id="rId57"/>
    <p:sldId id="320" r:id="rId58"/>
    <p:sldId id="296" r:id="rId5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FF7C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howGuides="1">
      <p:cViewPr>
        <p:scale>
          <a:sx n="96" d="100"/>
          <a:sy n="96" d="100"/>
        </p:scale>
        <p:origin x="-1980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Calibri" panose="020F0502020204030204" pitchFamily="34" charset="0"/>
              </a:defRPr>
            </a:pPr>
            <a:r>
              <a:rPr lang="en-US" sz="2400" dirty="0" smtClean="0">
                <a:latin typeface="Calibri" panose="020F0502020204030204" pitchFamily="34" charset="0"/>
              </a:rPr>
              <a:t>120 </a:t>
            </a:r>
            <a:r>
              <a:rPr lang="en-US" sz="2400" dirty="0" err="1" smtClean="0">
                <a:latin typeface="Calibri" panose="020F0502020204030204" pitchFamily="34" charset="0"/>
              </a:rPr>
              <a:t>Ausbildungsplätze</a:t>
            </a:r>
            <a:r>
              <a:rPr lang="en-US" sz="2400" dirty="0" smtClean="0">
                <a:latin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err="1" smtClean="0">
                <a:latin typeface="Calibri" panose="020F0502020204030204" pitchFamily="34" charset="0"/>
              </a:rPr>
              <a:t>heute</a:t>
            </a:r>
            <a:endParaRPr lang="en-US" sz="2400" dirty="0"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3.6041634501569657E-2"/>
          <c:y val="1.85184329454821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6523210334002368E-2"/>
          <c:y val="0.21367162438028584"/>
          <c:w val="0.32401240286140703"/>
          <c:h val="0.61202342762710216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Ausbildungsplätze heute</c:v>
                </c:pt>
              </c:strCache>
            </c:strRef>
          </c:tx>
          <c:spPr>
            <a:solidFill>
              <a:srgbClr val="8EB4E3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Tabelle1!$A$2:$A$4</c:f>
              <c:strCache>
                <c:ptCount val="3"/>
                <c:pt idx="0">
                  <c:v>Stationäre Langzeitpflege</c:v>
                </c:pt>
                <c:pt idx="1">
                  <c:v>Ambulante Pflege</c:v>
                </c:pt>
                <c:pt idx="2">
                  <c:v>Stationäre Akutpflege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60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8.6071226390818777E-3"/>
          <c:y val="0.86616336885298928"/>
          <c:w val="0.99095568936235912"/>
          <c:h val="0.115318198201528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359675313854013E-2"/>
          <c:y val="0"/>
          <c:w val="0.92226308187979111"/>
          <c:h val="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Ausbildungsplätze heute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8EB4E3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Tabelle1!$A$2:$A$4</c:f>
              <c:strCache>
                <c:ptCount val="3"/>
                <c:pt idx="0">
                  <c:v>Stationäre Langzeitpflege</c:v>
                </c:pt>
                <c:pt idx="1">
                  <c:v>Ambulante Pflege</c:v>
                </c:pt>
                <c:pt idx="2">
                  <c:v>Stationäre Akutpflege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b="1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FE993-1E28-430D-9E5C-87F20EA53006}" type="datetimeFigureOut">
              <a:rPr lang="de-DE" smtClean="0"/>
              <a:t>01.04.2019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C5E66-1328-42CA-9097-1EF25D483E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93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1E749-62F9-4440-B3AD-B5F0A91FFDA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441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A5D7-F73F-489A-8E25-C7C7F3A8675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3167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2488-106E-4AC9-AEDD-7B878E38280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5956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D07A-5D3E-40E7-A9F2-27849C6DD88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0618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3A357-30FA-44FE-9972-D9761616A473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7505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30CA-9221-4CB6-994A-3C7D1F6C10F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3685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35E4-FF59-49AD-91C7-C5AD5FA74B5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511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DC73-CF3D-4D16-B924-0837DA4087F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5104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C223-CB0E-4473-85F3-3C1C7DE98A7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2901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CBA2-9AFC-460E-A91A-9AB8CA538B2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2447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7115-12DC-4A32-A3FE-FA7E16C47AE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0788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48D08A-C250-47E1-B0E5-3F2488450FCC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e-DE" b="1" dirty="0"/>
              <a:t>Fachveranstaltung </a:t>
            </a:r>
            <a:br>
              <a:rPr lang="de-DE" b="1" dirty="0"/>
            </a:br>
            <a:r>
              <a:rPr lang="de-DE" b="1" dirty="0"/>
              <a:t>Planung und Kooperationen in der neuen Pflegeausbildung </a:t>
            </a:r>
            <a:br>
              <a:rPr lang="de-DE" b="1" dirty="0"/>
            </a:br>
            <a:r>
              <a:rPr lang="de-DE" b="1" dirty="0" smtClean="0"/>
              <a:t> – praktische Umsetzungshilfen</a:t>
            </a:r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5419725"/>
            <a:ext cx="7776864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de-DE" altLang="de-DE" sz="2800" dirty="0" smtClean="0">
                <a:solidFill>
                  <a:srgbClr val="898989"/>
                </a:solidFill>
              </a:rPr>
              <a:t>Stuttgart</a:t>
            </a:r>
            <a:r>
              <a:rPr lang="de-DE" altLang="de-DE" sz="2800" dirty="0">
                <a:solidFill>
                  <a:srgbClr val="898989"/>
                </a:solidFill>
              </a:rPr>
              <a:t>, 8. April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Einflussgrößen auf die Ausbildungsplanung</a:t>
            </a:r>
          </a:p>
        </p:txBody>
      </p:sp>
      <p:grpSp>
        <p:nvGrpSpPr>
          <p:cNvPr id="10243" name="Gruppieren 17"/>
          <p:cNvGrpSpPr>
            <a:grpSpLocks/>
          </p:cNvGrpSpPr>
          <p:nvPr/>
        </p:nvGrpSpPr>
        <p:grpSpPr bwMode="auto">
          <a:xfrm>
            <a:off x="468313" y="1689100"/>
            <a:ext cx="8351837" cy="954088"/>
            <a:chOff x="467544" y="1689154"/>
            <a:chExt cx="8352928" cy="954107"/>
          </a:xfrm>
        </p:grpSpPr>
        <p:sp>
          <p:nvSpPr>
            <p:cNvPr id="2" name="Rechteck 1"/>
            <p:cNvSpPr/>
            <p:nvPr/>
          </p:nvSpPr>
          <p:spPr>
            <a:xfrm>
              <a:off x="467544" y="1689154"/>
              <a:ext cx="1727426" cy="9541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2000" b="1" dirty="0"/>
                <a:t>Gesetzliche</a:t>
              </a:r>
              <a:br>
                <a:rPr lang="de-DE" sz="2000" b="1" dirty="0"/>
              </a:br>
              <a:r>
                <a:rPr lang="de-DE" sz="2000" b="1" dirty="0"/>
                <a:t>Vorgaben</a:t>
              </a:r>
            </a:p>
          </p:txBody>
        </p:sp>
        <p:sp>
          <p:nvSpPr>
            <p:cNvPr id="10257" name="Rechteck 2"/>
            <p:cNvSpPr>
              <a:spLocks noChangeArrowheads="1"/>
            </p:cNvSpPr>
            <p:nvPr/>
          </p:nvSpPr>
          <p:spPr bwMode="auto">
            <a:xfrm>
              <a:off x="2339752" y="1781487"/>
              <a:ext cx="648072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0975" indent="-18097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2000" dirty="0">
                  <a:solidFill>
                    <a:srgbClr val="000000"/>
                  </a:solidFill>
                </a:rPr>
                <a:t>Umfang und zeitliche Lage der Pflichteinsätze</a:t>
              </a:r>
            </a:p>
            <a:p>
              <a:r>
                <a:rPr lang="de-DE" altLang="de-DE" sz="2000" dirty="0">
                  <a:solidFill>
                    <a:srgbClr val="000000"/>
                  </a:solidFill>
                </a:rPr>
                <a:t>Kopplung des Ausbildungsplans mit Ausbildungsvertrag</a:t>
              </a:r>
            </a:p>
          </p:txBody>
        </p:sp>
      </p:grpSp>
      <p:grpSp>
        <p:nvGrpSpPr>
          <p:cNvPr id="10244" name="Gruppieren 18"/>
          <p:cNvGrpSpPr>
            <a:grpSpLocks/>
          </p:cNvGrpSpPr>
          <p:nvPr/>
        </p:nvGrpSpPr>
        <p:grpSpPr bwMode="auto">
          <a:xfrm>
            <a:off x="468313" y="2770188"/>
            <a:ext cx="8351837" cy="1138237"/>
            <a:chOff x="467544" y="2787906"/>
            <a:chExt cx="8352928" cy="1138773"/>
          </a:xfrm>
        </p:grpSpPr>
        <p:sp>
          <p:nvSpPr>
            <p:cNvPr id="5" name="Rechteck 4"/>
            <p:cNvSpPr/>
            <p:nvPr/>
          </p:nvSpPr>
          <p:spPr>
            <a:xfrm>
              <a:off x="467544" y="2880024"/>
              <a:ext cx="1727426" cy="954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2000" b="1" dirty="0"/>
                <a:t>Ausbildungs-träger</a:t>
              </a:r>
            </a:p>
          </p:txBody>
        </p:sp>
        <p:sp>
          <p:nvSpPr>
            <p:cNvPr id="10255" name="Rechteck 8"/>
            <p:cNvSpPr>
              <a:spLocks noChangeArrowheads="1"/>
            </p:cNvSpPr>
            <p:nvPr/>
          </p:nvSpPr>
          <p:spPr bwMode="auto">
            <a:xfrm>
              <a:off x="2339752" y="2787906"/>
              <a:ext cx="648072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0975" indent="-180975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180975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180975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180975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180975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2000" dirty="0">
                  <a:solidFill>
                    <a:srgbClr val="000000"/>
                  </a:solidFill>
                </a:rPr>
                <a:t>Anzahl der Auszubildenden </a:t>
              </a:r>
            </a:p>
            <a:p>
              <a:r>
                <a:rPr lang="de-DE" altLang="de-DE" sz="2000" dirty="0">
                  <a:solidFill>
                    <a:srgbClr val="000000"/>
                  </a:solidFill>
                </a:rPr>
                <a:t>Arbeitszeitregelung und Beginn der Ausbildung</a:t>
              </a:r>
            </a:p>
            <a:p>
              <a:r>
                <a:rPr lang="de-DE" altLang="de-DE" sz="2000" dirty="0">
                  <a:solidFill>
                    <a:srgbClr val="000000"/>
                  </a:solidFill>
                </a:rPr>
                <a:t>Ggf. gewünschter Zusatzabschluss in der Helferausbildung</a:t>
              </a:r>
            </a:p>
          </p:txBody>
        </p:sp>
      </p:grpSp>
      <p:grpSp>
        <p:nvGrpSpPr>
          <p:cNvPr id="10245" name="Gruppieren 19"/>
          <p:cNvGrpSpPr>
            <a:grpSpLocks/>
          </p:cNvGrpSpPr>
          <p:nvPr/>
        </p:nvGrpSpPr>
        <p:grpSpPr bwMode="auto">
          <a:xfrm>
            <a:off x="468313" y="3941763"/>
            <a:ext cx="8496300" cy="1138237"/>
            <a:chOff x="467544" y="4071324"/>
            <a:chExt cx="8496944" cy="1138773"/>
          </a:xfrm>
        </p:grpSpPr>
        <p:sp>
          <p:nvSpPr>
            <p:cNvPr id="6" name="Rechteck 5"/>
            <p:cNvSpPr/>
            <p:nvPr/>
          </p:nvSpPr>
          <p:spPr>
            <a:xfrm>
              <a:off x="467544" y="4163442"/>
              <a:ext cx="1728918" cy="9545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2000" b="1" dirty="0"/>
                <a:t>Kooperations-partner</a:t>
              </a:r>
            </a:p>
          </p:txBody>
        </p:sp>
        <p:sp>
          <p:nvSpPr>
            <p:cNvPr id="10253" name="Rechteck 11"/>
            <p:cNvSpPr>
              <a:spLocks noChangeArrowheads="1"/>
            </p:cNvSpPr>
            <p:nvPr/>
          </p:nvSpPr>
          <p:spPr bwMode="auto">
            <a:xfrm>
              <a:off x="2339752" y="4071324"/>
              <a:ext cx="6624736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0975" indent="-18097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2000" dirty="0">
                  <a:solidFill>
                    <a:srgbClr val="000000"/>
                  </a:solidFill>
                </a:rPr>
                <a:t>Auszubildendenzahl bei den Kooperationspartnern</a:t>
              </a:r>
            </a:p>
            <a:p>
              <a:r>
                <a:rPr lang="de-DE" altLang="de-DE" sz="2000" dirty="0">
                  <a:solidFill>
                    <a:srgbClr val="000000"/>
                  </a:solidFill>
                </a:rPr>
                <a:t>Verfügbare Kapazitäten für Praxiseinsatzstellen</a:t>
              </a:r>
            </a:p>
            <a:p>
              <a:r>
                <a:rPr lang="de-DE" altLang="de-DE" sz="2000" dirty="0">
                  <a:solidFill>
                    <a:srgbClr val="000000"/>
                  </a:solidFill>
                </a:rPr>
                <a:t>Ggf. gewünschte Mindestzahl an Auszubildenden gleichzeitig</a:t>
              </a:r>
            </a:p>
          </p:txBody>
        </p:sp>
      </p:grpSp>
      <p:grpSp>
        <p:nvGrpSpPr>
          <p:cNvPr id="10246" name="Gruppieren 16"/>
          <p:cNvGrpSpPr>
            <a:grpSpLocks/>
          </p:cNvGrpSpPr>
          <p:nvPr/>
        </p:nvGrpSpPr>
        <p:grpSpPr bwMode="auto">
          <a:xfrm>
            <a:off x="468313" y="5207000"/>
            <a:ext cx="8351837" cy="954088"/>
            <a:chOff x="467544" y="5539407"/>
            <a:chExt cx="8352928" cy="954107"/>
          </a:xfrm>
        </p:grpSpPr>
        <p:sp>
          <p:nvSpPr>
            <p:cNvPr id="7" name="Rechteck 6"/>
            <p:cNvSpPr/>
            <p:nvPr/>
          </p:nvSpPr>
          <p:spPr>
            <a:xfrm>
              <a:off x="467544" y="5539407"/>
              <a:ext cx="1727426" cy="9541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2000" b="1" dirty="0"/>
                <a:t>Pflegeschulen</a:t>
              </a:r>
            </a:p>
          </p:txBody>
        </p:sp>
        <p:sp>
          <p:nvSpPr>
            <p:cNvPr id="10251" name="Rechteck 12"/>
            <p:cNvSpPr>
              <a:spLocks noChangeArrowheads="1"/>
            </p:cNvSpPr>
            <p:nvPr/>
          </p:nvSpPr>
          <p:spPr bwMode="auto">
            <a:xfrm>
              <a:off x="2339752" y="5631740"/>
              <a:ext cx="648072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0975" indent="-18097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2000" dirty="0">
                  <a:solidFill>
                    <a:srgbClr val="000000"/>
                  </a:solidFill>
                </a:rPr>
                <a:t>Beschulungsmodell (block- oder tageweise)</a:t>
              </a:r>
            </a:p>
            <a:p>
              <a:r>
                <a:rPr lang="de-DE" altLang="de-DE" sz="2000" dirty="0">
                  <a:solidFill>
                    <a:srgbClr val="000000"/>
                  </a:solidFill>
                </a:rPr>
                <a:t>Ferienregelungen</a:t>
              </a:r>
            </a:p>
          </p:txBody>
        </p:sp>
      </p:grpSp>
      <p:sp>
        <p:nvSpPr>
          <p:cNvPr id="18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Runde Tische als Vorbedingung für eine verlässliche Planung 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buFont typeface="Arial" panose="020B0604020202020204" pitchFamily="34" charset="0"/>
              <a:buChar char="•"/>
              <a:defRPr/>
            </a:pPr>
            <a:endParaRPr lang="de-DE" altLang="de-DE" sz="2400" dirty="0" smtClean="0"/>
          </a:p>
          <a:p>
            <a:pPr marL="361950" indent="-361950">
              <a:buFont typeface="Arial" panose="020B0604020202020204" pitchFamily="34" charset="0"/>
              <a:buChar char="•"/>
              <a:defRPr/>
            </a:pPr>
            <a:endParaRPr lang="de-DE" altLang="de-DE" sz="2400" dirty="0"/>
          </a:p>
          <a:p>
            <a:pPr marL="361950" indent="-361950">
              <a:buFont typeface="Arial" panose="020B0604020202020204" pitchFamily="34" charset="0"/>
              <a:buChar char="•"/>
              <a:defRPr/>
            </a:pPr>
            <a:endParaRPr lang="de-DE" altLang="de-DE" sz="2400" dirty="0" smtClean="0"/>
          </a:p>
          <a:p>
            <a:pPr marL="361950" indent="-361950"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/>
              <a:t>Abstimmung zwischen</a:t>
            </a:r>
          </a:p>
          <a:p>
            <a:pPr marL="630238" lvl="1" indent="-268288">
              <a:defRPr/>
            </a:pPr>
            <a:r>
              <a:rPr lang="de-DE" altLang="de-DE" sz="2000" dirty="0" smtClean="0"/>
              <a:t>den Trägern der praktischen Ausbildung, </a:t>
            </a:r>
          </a:p>
          <a:p>
            <a:pPr marL="630238" lvl="1" indent="-268288">
              <a:defRPr/>
            </a:pPr>
            <a:r>
              <a:rPr lang="de-DE" altLang="de-DE" sz="2000" dirty="0" smtClean="0"/>
              <a:t>den Pflegeschulen und</a:t>
            </a:r>
          </a:p>
          <a:p>
            <a:pPr marL="630238" lvl="1" indent="-268288">
              <a:defRPr/>
            </a:pPr>
            <a:r>
              <a:rPr lang="de-DE" altLang="de-DE" sz="2000" dirty="0" smtClean="0"/>
              <a:t>weiteren potenziellen Kooperationspartnern</a:t>
            </a:r>
          </a:p>
          <a:p>
            <a:pPr marL="361950" lvl="1" indent="-361950">
              <a:buFont typeface="Arial" panose="020B0604020202020204" pitchFamily="34" charset="0"/>
              <a:buChar char="•"/>
              <a:defRPr/>
            </a:pPr>
            <a:r>
              <a:rPr lang="de-DE" altLang="de-DE" sz="2400" dirty="0"/>
              <a:t>hinsichtlich </a:t>
            </a:r>
            <a:endParaRPr lang="de-DE" altLang="de-DE" sz="2400" dirty="0" smtClean="0"/>
          </a:p>
          <a:p>
            <a:pPr marL="630238" lvl="1" indent="-268288">
              <a:defRPr/>
            </a:pPr>
            <a:r>
              <a:rPr lang="de-DE" altLang="de-DE" sz="2000" dirty="0"/>
              <a:t>aller </a:t>
            </a:r>
            <a:r>
              <a:rPr lang="de-DE" altLang="de-DE" sz="2000" dirty="0" smtClean="0"/>
              <a:t>aushandelbaren Rahmenbedingungen (bspw. Beschulungsmodell)</a:t>
            </a:r>
          </a:p>
          <a:p>
            <a:pPr marL="630238" lvl="1" indent="-268288">
              <a:defRPr/>
            </a:pPr>
            <a:r>
              <a:rPr lang="de-DE" altLang="de-DE" sz="2000" dirty="0" smtClean="0"/>
              <a:t>Erhebung </a:t>
            </a:r>
            <a:r>
              <a:rPr lang="de-DE" altLang="de-DE" sz="2000" dirty="0"/>
              <a:t>der </a:t>
            </a:r>
            <a:r>
              <a:rPr lang="de-DE" altLang="de-DE" sz="2000" dirty="0" smtClean="0"/>
              <a:t>Mengengerüste (Ausbildungszahlen, Praxiseinsatzstellen)</a:t>
            </a:r>
          </a:p>
          <a:p>
            <a:pPr marL="630238" lvl="1" indent="-268288">
              <a:defRPr/>
            </a:pPr>
            <a:r>
              <a:rPr lang="de-DE" altLang="de-DE" sz="2000" dirty="0"/>
              <a:t>Klärung sonstiger </a:t>
            </a:r>
            <a:r>
              <a:rPr lang="de-DE" altLang="de-DE" sz="2000" dirty="0" smtClean="0"/>
              <a:t>Prämissen (bspw. Arbeitszeitmodelle)</a:t>
            </a:r>
            <a:endParaRPr lang="de-DE" altLang="de-DE" sz="2000" dirty="0"/>
          </a:p>
          <a:p>
            <a:pPr lvl="1">
              <a:defRPr/>
            </a:pPr>
            <a:endParaRPr lang="de-DE" altLang="de-DE" sz="2000" dirty="0" smtClean="0"/>
          </a:p>
          <a:p>
            <a:pPr>
              <a:defRPr/>
            </a:pPr>
            <a:endParaRPr lang="de-DE" altLang="de-DE" sz="2400" dirty="0" smtClean="0"/>
          </a:p>
        </p:txBody>
      </p:sp>
      <p:sp>
        <p:nvSpPr>
          <p:cNvPr id="2" name="Richtungspfeil 1"/>
          <p:cNvSpPr/>
          <p:nvPr/>
        </p:nvSpPr>
        <p:spPr>
          <a:xfrm>
            <a:off x="539750" y="1860550"/>
            <a:ext cx="4608513" cy="830263"/>
          </a:xfrm>
          <a:prstGeom prst="homePlat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Runde Tische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first</a:t>
            </a:r>
          </a:p>
        </p:txBody>
      </p:sp>
      <p:sp>
        <p:nvSpPr>
          <p:cNvPr id="3" name="Eingekerbter Richtungspfeil 2"/>
          <p:cNvSpPr/>
          <p:nvPr/>
        </p:nvSpPr>
        <p:spPr>
          <a:xfrm>
            <a:off x="5076825" y="1860550"/>
            <a:ext cx="3743325" cy="830263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bg1"/>
                </a:solidFill>
              </a:rPr>
              <a:t>Ausbildungsplanung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second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smtClean="0"/>
              <a:t>Erhalt aller Ausbildungskapazitäten einer Region nur gemeinsam möglich</a:t>
            </a:r>
            <a:endParaRPr lang="de-DE" sz="4000" dirty="0"/>
          </a:p>
        </p:txBody>
      </p:sp>
      <p:sp>
        <p:nvSpPr>
          <p:cNvPr id="7" name="Ellipse 6"/>
          <p:cNvSpPr/>
          <p:nvPr/>
        </p:nvSpPr>
        <p:spPr>
          <a:xfrm>
            <a:off x="2011063" y="2597513"/>
            <a:ext cx="5256584" cy="264477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Gemeinsame</a:t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Planung und abgestimmte</a:t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Vorgehensweise</a:t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„Runder Tisch“</a:t>
            </a:r>
            <a:endParaRPr lang="de-DE" b="1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530246" y="2001572"/>
            <a:ext cx="2880320" cy="3836654"/>
            <a:chOff x="530246" y="2001572"/>
            <a:chExt cx="2880320" cy="3836654"/>
          </a:xfrm>
          <a:solidFill>
            <a:schemeClr val="accent1"/>
          </a:solidFill>
        </p:grpSpPr>
        <p:sp>
          <p:nvSpPr>
            <p:cNvPr id="10" name="Ellipse 9"/>
            <p:cNvSpPr/>
            <p:nvPr/>
          </p:nvSpPr>
          <p:spPr>
            <a:xfrm>
              <a:off x="530246" y="4437112"/>
              <a:ext cx="2880320" cy="1401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 smtClean="0">
                  <a:solidFill>
                    <a:schemeClr val="bg1"/>
                  </a:solidFill>
                </a:rPr>
                <a:t>Pflegeschulen</a:t>
              </a:r>
              <a:endParaRPr lang="de-DE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530246" y="2001572"/>
              <a:ext cx="2880320" cy="1401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 smtClean="0">
                  <a:solidFill>
                    <a:schemeClr val="bg1"/>
                  </a:solidFill>
                </a:rPr>
                <a:t>Krankenhäuser/</a:t>
              </a:r>
              <a:br>
                <a:rPr lang="de-DE" sz="2000" b="1" dirty="0" smtClean="0">
                  <a:solidFill>
                    <a:schemeClr val="bg1"/>
                  </a:solidFill>
                </a:rPr>
              </a:br>
              <a:r>
                <a:rPr lang="de-DE" sz="2000" b="1" dirty="0" smtClean="0">
                  <a:solidFill>
                    <a:schemeClr val="bg1"/>
                  </a:solidFill>
                </a:rPr>
                <a:t>Kliniken</a:t>
              </a:r>
              <a:endParaRPr lang="de-DE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868144" y="2001572"/>
            <a:ext cx="2880320" cy="3836654"/>
            <a:chOff x="5868144" y="2001572"/>
            <a:chExt cx="2880320" cy="3836654"/>
          </a:xfrm>
          <a:solidFill>
            <a:schemeClr val="accent1"/>
          </a:solidFill>
        </p:grpSpPr>
        <p:sp>
          <p:nvSpPr>
            <p:cNvPr id="12" name="Ellipse 11"/>
            <p:cNvSpPr/>
            <p:nvPr/>
          </p:nvSpPr>
          <p:spPr>
            <a:xfrm>
              <a:off x="5868144" y="2001572"/>
              <a:ext cx="2880320" cy="1401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 smtClean="0">
                  <a:solidFill>
                    <a:schemeClr val="bg1"/>
                  </a:solidFill>
                </a:rPr>
                <a:t>Altenpflege-</a:t>
              </a:r>
              <a:br>
                <a:rPr lang="de-DE" sz="2000" b="1" dirty="0" smtClean="0">
                  <a:solidFill>
                    <a:schemeClr val="bg1"/>
                  </a:solidFill>
                </a:rPr>
              </a:br>
              <a:r>
                <a:rPr lang="de-DE" sz="2000" b="1" dirty="0" smtClean="0">
                  <a:solidFill>
                    <a:schemeClr val="bg1"/>
                  </a:solidFill>
                </a:rPr>
                <a:t>Einrichtungen</a:t>
              </a:r>
              <a:br>
                <a:rPr lang="de-DE" sz="2000" b="1" dirty="0" smtClean="0">
                  <a:solidFill>
                    <a:schemeClr val="bg1"/>
                  </a:solidFill>
                </a:rPr>
              </a:br>
              <a:r>
                <a:rPr lang="de-DE" sz="2000" b="1" dirty="0" smtClean="0">
                  <a:solidFill>
                    <a:schemeClr val="bg1"/>
                  </a:solidFill>
                </a:rPr>
                <a:t>(stationär und</a:t>
              </a:r>
              <a:br>
                <a:rPr lang="de-DE" sz="2000" b="1" dirty="0" smtClean="0">
                  <a:solidFill>
                    <a:schemeClr val="bg1"/>
                  </a:solidFill>
                </a:rPr>
              </a:br>
              <a:r>
                <a:rPr lang="de-DE" sz="2000" b="1" dirty="0" smtClean="0">
                  <a:solidFill>
                    <a:schemeClr val="bg1"/>
                  </a:solidFill>
                </a:rPr>
                <a:t>mobil)</a:t>
              </a:r>
              <a:endParaRPr lang="de-DE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5868144" y="4437112"/>
              <a:ext cx="2880320" cy="1401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 smtClean="0">
                  <a:solidFill>
                    <a:schemeClr val="bg1"/>
                  </a:solidFill>
                </a:rPr>
                <a:t>Weitere</a:t>
              </a:r>
              <a:br>
                <a:rPr lang="de-DE" sz="2000" b="1" dirty="0" smtClean="0">
                  <a:solidFill>
                    <a:schemeClr val="bg1"/>
                  </a:solidFill>
                </a:rPr>
              </a:br>
              <a:r>
                <a:rPr lang="de-DE" sz="2000" b="1" dirty="0" smtClean="0">
                  <a:solidFill>
                    <a:schemeClr val="bg1"/>
                  </a:solidFill>
                </a:rPr>
                <a:t>Einrichtungen</a:t>
              </a:r>
              <a:r>
                <a:rPr lang="de-DE" sz="2000" b="1" dirty="0">
                  <a:solidFill>
                    <a:schemeClr val="bg1"/>
                  </a:solidFill>
                </a:rPr>
                <a:t> </a:t>
              </a:r>
              <a:r>
                <a:rPr lang="de-DE" sz="2000" b="1" dirty="0" smtClean="0">
                  <a:solidFill>
                    <a:schemeClr val="bg1"/>
                  </a:solidFill>
                </a:rPr>
                <a:t>mit</a:t>
              </a:r>
              <a:br>
                <a:rPr lang="de-DE" sz="2000" b="1" dirty="0" smtClean="0">
                  <a:solidFill>
                    <a:schemeClr val="bg1"/>
                  </a:solidFill>
                </a:rPr>
              </a:br>
              <a:r>
                <a:rPr lang="de-DE" sz="2000" b="1" dirty="0" smtClean="0">
                  <a:solidFill>
                    <a:schemeClr val="bg1"/>
                  </a:solidFill>
                </a:rPr>
                <a:t>Praxiseinsatz-</a:t>
              </a:r>
              <a:br>
                <a:rPr lang="de-DE" sz="2000" b="1" dirty="0" smtClean="0">
                  <a:solidFill>
                    <a:schemeClr val="bg1"/>
                  </a:solidFill>
                </a:rPr>
              </a:br>
              <a:r>
                <a:rPr lang="de-DE" sz="2000" b="1" dirty="0" smtClean="0">
                  <a:solidFill>
                    <a:schemeClr val="bg1"/>
                  </a:solidFill>
                </a:rPr>
                <a:t>stellen</a:t>
              </a:r>
            </a:p>
          </p:txBody>
        </p:sp>
      </p:grpSp>
      <p:sp>
        <p:nvSpPr>
          <p:cNvPr id="16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61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de-DE" altLang="de-DE" sz="4000" dirty="0" smtClean="0"/>
              <a:t>Planung führt gesetzliche Vorgaben und Rahmenbedingungen vor Ort zusammen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250825" y="2205038"/>
            <a:ext cx="4249738" cy="1584325"/>
          </a:xfrm>
        </p:spPr>
        <p:txBody>
          <a:bodyPr/>
          <a:lstStyle/>
          <a:p>
            <a:pPr marL="180975" indent="-180975"/>
            <a:r>
              <a:rPr lang="de-DE" altLang="de-DE" sz="2000" dirty="0" smtClean="0"/>
              <a:t>Mindeststunden pro Pflichteinsatz</a:t>
            </a:r>
          </a:p>
          <a:p>
            <a:pPr marL="180975" indent="-180975"/>
            <a:r>
              <a:rPr lang="de-DE" altLang="de-DE" sz="2000" dirty="0" smtClean="0"/>
              <a:t>Nachtdienst in der zweiten Ausbildungshälfte</a:t>
            </a:r>
          </a:p>
          <a:p>
            <a:pPr marL="180975" indent="-180975"/>
            <a:r>
              <a:rPr lang="de-DE" altLang="de-DE" sz="2000" dirty="0" smtClean="0"/>
              <a:t>Wahlmöglichkeit bei Spezialisierung</a:t>
            </a:r>
          </a:p>
          <a:p>
            <a:pPr marL="180975" indent="-180975"/>
            <a:r>
              <a:rPr lang="de-DE" altLang="de-DE" sz="2000" dirty="0" smtClean="0"/>
              <a:t>Start mit Orientierungsphase</a:t>
            </a:r>
          </a:p>
          <a:p>
            <a:pPr marL="180975" indent="-180975"/>
            <a:r>
              <a:rPr lang="de-DE" altLang="de-DE" sz="2000" dirty="0" smtClean="0"/>
              <a:t>Beginn der Abschlussprüfung</a:t>
            </a:r>
          </a:p>
        </p:txBody>
      </p:sp>
      <p:sp>
        <p:nvSpPr>
          <p:cNvPr id="4" name="Rechteck 3"/>
          <p:cNvSpPr/>
          <p:nvPr/>
        </p:nvSpPr>
        <p:spPr>
          <a:xfrm>
            <a:off x="250825" y="1700213"/>
            <a:ext cx="424973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/>
              <a:t>Gesetzliche Vorgaben</a:t>
            </a:r>
          </a:p>
        </p:txBody>
      </p:sp>
      <p:sp>
        <p:nvSpPr>
          <p:cNvPr id="12293" name="Inhaltsplatzhalter 2"/>
          <p:cNvSpPr txBox="1">
            <a:spLocks/>
          </p:cNvSpPr>
          <p:nvPr/>
        </p:nvSpPr>
        <p:spPr bwMode="auto">
          <a:xfrm>
            <a:off x="4643438" y="2205038"/>
            <a:ext cx="42497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49263" indent="-2682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2000" dirty="0"/>
              <a:t>Anzahl der Auszubildenden </a:t>
            </a:r>
          </a:p>
          <a:p>
            <a:pPr lvl="1"/>
            <a:r>
              <a:rPr lang="de-DE" altLang="de-DE" sz="1800" dirty="0"/>
              <a:t>nach Versorgungsbereichen</a:t>
            </a:r>
          </a:p>
          <a:p>
            <a:pPr lvl="1"/>
            <a:r>
              <a:rPr lang="de-DE" altLang="de-DE" sz="1800" dirty="0"/>
              <a:t>mit Möglichkeit zur Spezialisierung</a:t>
            </a:r>
          </a:p>
          <a:p>
            <a:pPr lvl="1"/>
            <a:r>
              <a:rPr lang="de-DE" altLang="de-DE" sz="1800" dirty="0"/>
              <a:t>mit Helferabschluss im ersten Jahr</a:t>
            </a:r>
          </a:p>
          <a:p>
            <a:r>
              <a:rPr lang="de-DE" altLang="de-DE" sz="2000" dirty="0"/>
              <a:t>Maximal- und Mindestbesetzung der Praxiseinsatzstellen</a:t>
            </a:r>
          </a:p>
          <a:p>
            <a:r>
              <a:rPr lang="de-DE" altLang="de-DE" sz="2000" dirty="0"/>
              <a:t>Arbeitszeiten</a:t>
            </a:r>
          </a:p>
          <a:p>
            <a:r>
              <a:rPr lang="de-DE" altLang="de-DE" sz="2000" dirty="0"/>
              <a:t>Regelungen der Schulen</a:t>
            </a:r>
          </a:p>
          <a:p>
            <a:endParaRPr lang="de-DE" alt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4643438" y="1700213"/>
            <a:ext cx="4249737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/>
              <a:t>Rahmenbedingungen vor Ort</a:t>
            </a:r>
          </a:p>
        </p:txBody>
      </p:sp>
      <p:sp>
        <p:nvSpPr>
          <p:cNvPr id="7" name="Eingekerbter Richtungspfeil 6"/>
          <p:cNvSpPr/>
          <p:nvPr/>
        </p:nvSpPr>
        <p:spPr>
          <a:xfrm rot="5400000">
            <a:off x="2205037" y="4140201"/>
            <a:ext cx="341313" cy="2303462"/>
          </a:xfrm>
          <a:prstGeom prst="chevron">
            <a:avLst>
              <a:gd name="adj" fmla="val 692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0825" y="5589588"/>
            <a:ext cx="8642350" cy="576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Zusammenführen in einer übergreifenden Planung</a:t>
            </a:r>
          </a:p>
        </p:txBody>
      </p:sp>
      <p:sp>
        <p:nvSpPr>
          <p:cNvPr id="9" name="Eingekerbter Richtungspfeil 8"/>
          <p:cNvSpPr/>
          <p:nvPr/>
        </p:nvSpPr>
        <p:spPr>
          <a:xfrm rot="5400000">
            <a:off x="6597650" y="4140200"/>
            <a:ext cx="341313" cy="2303463"/>
          </a:xfrm>
          <a:prstGeom prst="chevron">
            <a:avLst>
              <a:gd name="adj" fmla="val 692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50825" y="1700213"/>
            <a:ext cx="4249738" cy="33131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643438" y="1700213"/>
            <a:ext cx="4249737" cy="33131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13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/>
              <a:t>K</a:t>
            </a:r>
            <a:r>
              <a:rPr lang="de-DE" sz="4000" dirty="0" smtClean="0"/>
              <a:t>oordinierende </a:t>
            </a:r>
            <a:r>
              <a:rPr lang="de-DE" sz="4000" dirty="0"/>
              <a:t>Stelle </a:t>
            </a:r>
            <a:r>
              <a:rPr lang="de-DE" sz="4000" dirty="0" smtClean="0"/>
              <a:t>kann bei übergreifender Planung unterstützen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sz="2400" dirty="0" smtClean="0"/>
              <a:t>Einrichtung einer koordinierenden Stelle, um träger- und schulübergreifend auf einen erfolgreichen Übergang in die generalistische Ausbildung hinzuwirken</a:t>
            </a:r>
          </a:p>
          <a:p>
            <a:r>
              <a:rPr lang="de-DE" altLang="de-DE" sz="2400" dirty="0" smtClean="0"/>
              <a:t>Ziel: Unterstützung </a:t>
            </a:r>
            <a:r>
              <a:rPr lang="de-DE" altLang="de-DE" sz="2400" b="1" u="sng" dirty="0" smtClean="0"/>
              <a:t>aller</a:t>
            </a:r>
            <a:r>
              <a:rPr lang="de-DE" altLang="de-DE" sz="2400" dirty="0" smtClean="0"/>
              <a:t> Beteiligten, Ausbildungsplätze in der generalistischen Pflegeausbildung anzubieten oder (über die Bereitstellung von Praxiseinsatzstellen) zu ermöglichen</a:t>
            </a:r>
          </a:p>
          <a:p>
            <a:r>
              <a:rPr lang="de-DE" altLang="de-DE" sz="2400" dirty="0" smtClean="0"/>
              <a:t>Einrichtung erfordert Abstimmung mit Vertretern </a:t>
            </a:r>
          </a:p>
          <a:p>
            <a:pPr lvl="1"/>
            <a:r>
              <a:rPr lang="de-DE" altLang="de-DE" sz="2000" dirty="0" smtClean="0"/>
              <a:t>der (größeren) Ausbildungsträger inkl. Kliniken</a:t>
            </a:r>
          </a:p>
          <a:p>
            <a:pPr lvl="1"/>
            <a:r>
              <a:rPr lang="de-DE" altLang="de-DE" sz="2000" dirty="0" smtClean="0"/>
              <a:t>aller Pflegeschulen</a:t>
            </a:r>
          </a:p>
          <a:p>
            <a:pPr lvl="1"/>
            <a:r>
              <a:rPr lang="de-DE" altLang="de-DE" sz="2000" dirty="0" smtClean="0"/>
              <a:t>ggf. auch kommunaler Körperschaften</a:t>
            </a:r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219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000" dirty="0" smtClean="0"/>
              <a:t>Mögliche Unterstützungsangebote einer koordinierenden Stelle</a:t>
            </a:r>
          </a:p>
        </p:txBody>
      </p:sp>
      <p:sp>
        <p:nvSpPr>
          <p:cNvPr id="7" name="Rechteck 6"/>
          <p:cNvSpPr/>
          <p:nvPr/>
        </p:nvSpPr>
        <p:spPr>
          <a:xfrm>
            <a:off x="755650" y="2132856"/>
            <a:ext cx="1655763" cy="3744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800" b="1" dirty="0" err="1">
                <a:latin typeface="Calibri" panose="020F0502020204030204" pitchFamily="34" charset="0"/>
              </a:rPr>
              <a:t>Koordi-nierende</a:t>
            </a:r>
            <a:r>
              <a:rPr lang="de-DE" sz="2800" b="1" dirty="0">
                <a:latin typeface="Calibri" panose="020F0502020204030204" pitchFamily="34" charset="0"/>
              </a:rPr>
              <a:t/>
            </a:r>
            <a:br>
              <a:rPr lang="de-DE" sz="2800" b="1" dirty="0">
                <a:latin typeface="Calibri" panose="020F0502020204030204" pitchFamily="34" charset="0"/>
              </a:rPr>
            </a:br>
            <a:r>
              <a:rPr lang="de-DE" sz="2800" b="1" dirty="0">
                <a:latin typeface="Calibri" panose="020F0502020204030204" pitchFamily="34" charset="0"/>
              </a:rPr>
              <a:t>Stelle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555875" y="2132856"/>
            <a:ext cx="5903913" cy="792631"/>
            <a:chOff x="2555875" y="3119438"/>
            <a:chExt cx="5903913" cy="554037"/>
          </a:xfrm>
        </p:grpSpPr>
        <p:sp>
          <p:nvSpPr>
            <p:cNvPr id="8" name="Rechteck 7"/>
            <p:cNvSpPr/>
            <p:nvPr/>
          </p:nvSpPr>
          <p:spPr>
            <a:xfrm>
              <a:off x="2916238" y="3119438"/>
              <a:ext cx="5543550" cy="55403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de-DE" sz="2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Aufbau von Kooperationen zwischen allen Akteuren</a:t>
              </a:r>
            </a:p>
          </p:txBody>
        </p:sp>
        <p:sp>
          <p:nvSpPr>
            <p:cNvPr id="13" name="Eingekerbter Richtungspfeil 12"/>
            <p:cNvSpPr/>
            <p:nvPr/>
          </p:nvSpPr>
          <p:spPr>
            <a:xfrm>
              <a:off x="2555875" y="3232944"/>
              <a:ext cx="215900" cy="327025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2555875" y="3116208"/>
            <a:ext cx="5903913" cy="794903"/>
            <a:chOff x="2555875" y="3754438"/>
            <a:chExt cx="5903913" cy="555625"/>
          </a:xfrm>
        </p:grpSpPr>
        <p:sp>
          <p:nvSpPr>
            <p:cNvPr id="10" name="Rechteck 9"/>
            <p:cNvSpPr/>
            <p:nvPr/>
          </p:nvSpPr>
          <p:spPr>
            <a:xfrm>
              <a:off x="2916238" y="3754438"/>
              <a:ext cx="5543550" cy="55562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de-DE" sz="2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Gewinnung zusätzlicher Praxiseinsatzstellen in </a:t>
              </a:r>
              <a:r>
                <a:rPr lang="de-DE" sz="20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Engpassbereichen</a:t>
              </a:r>
              <a:endParaRPr lang="de-DE" sz="2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Eingekerbter Richtungspfeil 13"/>
            <p:cNvSpPr/>
            <p:nvPr/>
          </p:nvSpPr>
          <p:spPr>
            <a:xfrm>
              <a:off x="2555875" y="3868738"/>
              <a:ext cx="215900" cy="327025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2555875" y="4101832"/>
            <a:ext cx="5903913" cy="792633"/>
            <a:chOff x="2555875" y="5026025"/>
            <a:chExt cx="5903913" cy="554038"/>
          </a:xfrm>
        </p:grpSpPr>
        <p:sp>
          <p:nvSpPr>
            <p:cNvPr id="12" name="Rechteck 11"/>
            <p:cNvSpPr/>
            <p:nvPr/>
          </p:nvSpPr>
          <p:spPr>
            <a:xfrm>
              <a:off x="2916238" y="5026025"/>
              <a:ext cx="5543550" cy="55403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de-DE" sz="2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Optimale Allokation aller </a:t>
              </a:r>
              <a:r>
                <a:rPr lang="de-DE" sz="20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Praxiseinsatzstellen auf der Basis eines abgestimmten Rotationsplans</a:t>
              </a:r>
              <a:endParaRPr lang="de-DE" sz="2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Eingekerbter Richtungspfeil 15"/>
            <p:cNvSpPr/>
            <p:nvPr/>
          </p:nvSpPr>
          <p:spPr>
            <a:xfrm>
              <a:off x="2555875" y="5140325"/>
              <a:ext cx="215900" cy="325438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2555875" y="5085185"/>
            <a:ext cx="5903913" cy="792634"/>
            <a:chOff x="2555875" y="4819177"/>
            <a:chExt cx="5903913" cy="554039"/>
          </a:xfrm>
        </p:grpSpPr>
        <p:sp>
          <p:nvSpPr>
            <p:cNvPr id="9" name="Rechteck 8"/>
            <p:cNvSpPr/>
            <p:nvPr/>
          </p:nvSpPr>
          <p:spPr>
            <a:xfrm>
              <a:off x="2916238" y="4819177"/>
              <a:ext cx="5543550" cy="55403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de-DE" sz="20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Weitere Themen je nach Bedarf der Ausbildungsträger und Pflegeschulen</a:t>
              </a:r>
              <a:endParaRPr lang="de-DE" sz="2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Eingekerbter Richtungspfeil 16"/>
            <p:cNvSpPr/>
            <p:nvPr/>
          </p:nvSpPr>
          <p:spPr>
            <a:xfrm>
              <a:off x="2555875" y="4932684"/>
              <a:ext cx="215900" cy="327025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 b="1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1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459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23850" y="2336800"/>
            <a:ext cx="8569325" cy="865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331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Both"/>
              <a:defRPr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Planungsgrundlagen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 smtClean="0"/>
              <a:t>Rotation der Versorgungsbereiche in der praktischen Ausbildung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Abbildung der Ausbildungsplanung in einem Excel-Tool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Transparenz über die Kapazitäten der Praxiseinsatzstellen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Zusammenfassung und Ausblick</a:t>
            </a:r>
          </a:p>
          <a:p>
            <a:pPr marL="457200" indent="-457200">
              <a:buFont typeface="+mj-lt"/>
              <a:buAutoNum type="arabicParenBoth"/>
              <a:defRPr/>
            </a:pPr>
            <a:endParaRPr lang="de-DE" sz="2400" dirty="0" smtClean="0"/>
          </a:p>
          <a:p>
            <a:pPr marL="457200" indent="-457200">
              <a:buFont typeface="+mj-lt"/>
              <a:buAutoNum type="arabicParenBoth"/>
              <a:defRPr/>
            </a:pPr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16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Planung mit Rotation nach Versorgungsbereich des Trägers</a:t>
            </a:r>
          </a:p>
        </p:txBody>
      </p:sp>
      <p:graphicFrame>
        <p:nvGraphicFramePr>
          <p:cNvPr id="4" name="Inhaltsplatzhalter 6"/>
          <p:cNvGraphicFramePr>
            <a:graphicFrameLocks/>
          </p:cNvGraphicFramePr>
          <p:nvPr/>
        </p:nvGraphicFramePr>
        <p:xfrm>
          <a:off x="457200" y="1731963"/>
          <a:ext cx="8305801" cy="42068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0589"/>
                <a:gridCol w="1935299"/>
                <a:gridCol w="1639971"/>
                <a:gridCol w="1639971"/>
                <a:gridCol w="1639971"/>
              </a:tblGrid>
              <a:tr h="640172">
                <a:tc rowSpan="2"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Träger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der praktischen Ausbildung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Pflichteinsätze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der Auszubildenden in den ersten beiden Ausbildungsjahren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(ohne Pädiatrieeinsatz)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1.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2.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3.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de-DE" sz="1800" b="1" baseline="0" dirty="0" smtClean="0">
                          <a:solidFill>
                            <a:schemeClr val="tx1"/>
                          </a:solidFill>
                        </a:rPr>
                        <a:t>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66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Ambulanter Dienst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Orientierungsphase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beim Träger der praktischen Ausbildung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 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beim Träger der praktischen Ausbildung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 in einem (Alten-) Pflegeheim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 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in einem Krankenhaus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66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Krankenhaus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Orientierungsphase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beim Träger der praktischen Ausbildung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 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beim Träger der praktischen Ausbildung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bei einem ambulanten Dienst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 in einem (Alten-) Pflegeheim</a:t>
                      </a: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66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(Alten-)</a:t>
                      </a:r>
                      <a:br>
                        <a:rPr lang="de-DE" sz="16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Pflegeheim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Orientierungsphase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beim Träger der praktischen Ausbildung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 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beim Träger der praktischen Ausbildung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 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in einem Krankenhaus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bei einem ambulanten Dienst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 rot="20649652">
            <a:off x="2208178" y="2844524"/>
            <a:ext cx="5143983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15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Beispiel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17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8313" y="4797425"/>
            <a:ext cx="7775575" cy="792163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536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Grenzen der Rotationsplanung nach Versorgungsbereich des Trägers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 u="sng" dirty="0" smtClean="0"/>
              <a:t>Voraussetzung:</a:t>
            </a:r>
            <a:r>
              <a:rPr lang="de-DE" altLang="de-DE" sz="2400" dirty="0" smtClean="0"/>
              <a:t> Gleiches Verhältnis der Auszubildendenzahlen in allen drei allgemeinen Versorgungsbereichen</a:t>
            </a:r>
          </a:p>
          <a:p>
            <a:r>
              <a:rPr lang="de-DE" altLang="de-DE" sz="2400" u="sng" dirty="0" smtClean="0"/>
              <a:t>Beispiel:</a:t>
            </a:r>
            <a:r>
              <a:rPr lang="de-DE" altLang="de-DE" sz="2400" dirty="0" smtClean="0"/>
              <a:t> Je 30 Auszubildende in der stationären Akutpflege, der stationären Langzeitpflege und der ambulanten Pflege</a:t>
            </a:r>
          </a:p>
          <a:p>
            <a:r>
              <a:rPr lang="de-DE" altLang="de-DE" sz="2400" u="sng" dirty="0" smtClean="0"/>
              <a:t>Dann „Ringtausch“ möglich:</a:t>
            </a:r>
            <a:r>
              <a:rPr lang="de-DE" altLang="de-DE" sz="2400" dirty="0" smtClean="0"/>
              <a:t> Jeder Versorgungsbereich nimmt für einen Auszubildenden, der einen Pflichteinsatz in einem der anderen Versorgungsbereiche absolviert, einen Auszubildenden aus einem anderen Versorgungsbereich auf</a:t>
            </a:r>
          </a:p>
          <a:p>
            <a:r>
              <a:rPr lang="de-DE" altLang="de-DE" sz="2400" u="sng" dirty="0" smtClean="0"/>
              <a:t>Realität:</a:t>
            </a:r>
            <a:r>
              <a:rPr lang="de-DE" altLang="de-DE" sz="2400" dirty="0" smtClean="0"/>
              <a:t> Unterschiedliches Verhältnis der Auszubildenden-zahlen in den drei allgemeinen Versorgungsbereichen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18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Konsequenz aus ungleicher Verteilung der Auszubildendenzahlen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180975" indent="-180975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Ringtauschmodell nicht möglich</a:t>
            </a:r>
          </a:p>
          <a:p>
            <a:pPr marL="180975" indent="-180975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Beispiel aus der Region Mittelbaden:</a:t>
            </a:r>
            <a:endParaRPr lang="de-DE" sz="3400" dirty="0" smtClean="0"/>
          </a:p>
          <a:p>
            <a:pPr marL="449263" lvl="1" indent="-268288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sz="2000" dirty="0" smtClean="0"/>
              <a:t>Ca. 30 Auszubildende in der stationären Akutpflege</a:t>
            </a:r>
          </a:p>
          <a:p>
            <a:pPr marL="449263" lvl="1" indent="-268288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sz="2000" dirty="0" smtClean="0"/>
              <a:t>Ca. 30 Auszubildende bei ambulanten Diensten</a:t>
            </a:r>
          </a:p>
          <a:p>
            <a:pPr marL="449263" lvl="1" indent="-268288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sz="2000" dirty="0" smtClean="0"/>
              <a:t>Ca. 60 Auszubildende in stationären Pflegeheimen</a:t>
            </a:r>
          </a:p>
          <a:p>
            <a:pPr marL="180975" indent="-180975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Konsequenzen:</a:t>
            </a:r>
          </a:p>
          <a:p>
            <a:pPr marL="449263" lvl="1" indent="-268288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sz="2000" dirty="0" smtClean="0"/>
              <a:t>Stationäre Pflegeheime bekommen für </a:t>
            </a:r>
            <a:r>
              <a:rPr lang="de-DE" sz="2000" u="sng" dirty="0" smtClean="0"/>
              <a:t>einen eigenen Auszubildenden</a:t>
            </a:r>
            <a:r>
              <a:rPr lang="de-DE" sz="2000" dirty="0" smtClean="0"/>
              <a:t>, der einen Pflichteinsatz in einem Krankenhaus oder bei einem ambulanten Dienst absolviert, </a:t>
            </a:r>
            <a:r>
              <a:rPr lang="de-DE" sz="2000" u="sng" dirty="0" smtClean="0"/>
              <a:t>nicht im gleichen Maße zeitgleich „fremde“ Auszubildende</a:t>
            </a:r>
            <a:r>
              <a:rPr lang="de-DE" sz="2000" dirty="0" smtClean="0"/>
              <a:t> aus anderen Versorgungsbereichen.</a:t>
            </a:r>
          </a:p>
          <a:p>
            <a:pPr marL="449263" lvl="1" indent="-268288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sz="2000" dirty="0" smtClean="0"/>
              <a:t>Die Krankenhäuser und die ambulanten Dienste müssen </a:t>
            </a:r>
            <a:r>
              <a:rPr lang="de-DE" sz="2000" u="sng" dirty="0" smtClean="0"/>
              <a:t>mehr „fremde“ Auszubildende aufnehmen</a:t>
            </a:r>
            <a:r>
              <a:rPr lang="de-DE" sz="2000" dirty="0" smtClean="0"/>
              <a:t>, </a:t>
            </a:r>
            <a:r>
              <a:rPr lang="de-DE" sz="2000" u="sng" dirty="0" smtClean="0"/>
              <a:t>als eigene Auszubildende</a:t>
            </a:r>
            <a:r>
              <a:rPr lang="de-DE" sz="2000" dirty="0" smtClean="0"/>
              <a:t> in Pflichteinsätze bei den anderen beiden Versorgungsbereiche entsendet werden.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de-DE" dirty="0" smtClean="0"/>
          </a:p>
        </p:txBody>
      </p:sp>
      <p:grpSp>
        <p:nvGrpSpPr>
          <p:cNvPr id="16388" name="Gruppieren 10"/>
          <p:cNvGrpSpPr>
            <a:grpSpLocks/>
          </p:cNvGrpSpPr>
          <p:nvPr/>
        </p:nvGrpSpPr>
        <p:grpSpPr bwMode="auto">
          <a:xfrm>
            <a:off x="6516688" y="1844675"/>
            <a:ext cx="2159000" cy="1223963"/>
            <a:chOff x="6588224" y="1700808"/>
            <a:chExt cx="2016224" cy="1008112"/>
          </a:xfrm>
        </p:grpSpPr>
        <p:pic>
          <p:nvPicPr>
            <p:cNvPr id="1639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763627"/>
              <a:ext cx="1740346" cy="88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Gerade Verbindung 4"/>
            <p:cNvCxnSpPr/>
            <p:nvPr/>
          </p:nvCxnSpPr>
          <p:spPr>
            <a:xfrm>
              <a:off x="6588224" y="1700808"/>
              <a:ext cx="2016224" cy="1008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V="1">
              <a:off x="6588224" y="1700808"/>
              <a:ext cx="2016224" cy="1008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19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45259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sz="4000" b="1" dirty="0"/>
              <a:t>Planung der Einsätze in der schulischen und praktischen Ausbildung</a:t>
            </a:r>
            <a:br>
              <a:rPr lang="de-DE" sz="4000" b="1" dirty="0"/>
            </a:br>
            <a:r>
              <a:rPr lang="de-DE" sz="4000" b="1" dirty="0"/>
              <a:t/>
            </a:r>
            <a:br>
              <a:rPr lang="de-DE" sz="4000" b="1" dirty="0"/>
            </a:br>
            <a:r>
              <a:rPr lang="de-DE" dirty="0"/>
              <a:t>Vorstellung eines Excel-basierten Planungstools</a:t>
            </a:r>
            <a:r>
              <a:rPr lang="de-DE" b="1" dirty="0"/>
              <a:t/>
            </a:r>
            <a:br>
              <a:rPr lang="de-DE" b="1" dirty="0"/>
            </a:br>
            <a:endParaRPr lang="de-DE" sz="4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4000" dirty="0" smtClean="0"/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683568" y="5419725"/>
            <a:ext cx="7776864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de-DE" altLang="de-DE" sz="2800" dirty="0" smtClean="0">
                <a:solidFill>
                  <a:srgbClr val="898989"/>
                </a:solidFill>
              </a:rPr>
              <a:t>Stuttgart</a:t>
            </a:r>
            <a:r>
              <a:rPr lang="de-DE" altLang="de-DE" sz="2800" dirty="0">
                <a:solidFill>
                  <a:srgbClr val="898989"/>
                </a:solidFill>
              </a:rPr>
              <a:t>, 8. April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Alternatives Planungsmodell mit trägerunabhängigen „Pfaden“</a:t>
            </a:r>
          </a:p>
        </p:txBody>
      </p:sp>
      <p:graphicFrame>
        <p:nvGraphicFramePr>
          <p:cNvPr id="4" name="Inhaltsplatzhalter 6"/>
          <p:cNvGraphicFramePr>
            <a:graphicFrameLocks noGrp="1"/>
          </p:cNvGraphicFramePr>
          <p:nvPr>
            <p:ph idx="1"/>
          </p:nvPr>
        </p:nvGraphicFramePr>
        <p:xfrm>
          <a:off x="457200" y="1743075"/>
          <a:ext cx="8305800" cy="42068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8416"/>
                <a:gridCol w="1911846"/>
                <a:gridCol w="1911846"/>
                <a:gridCol w="1911846"/>
                <a:gridCol w="1911846"/>
              </a:tblGrid>
              <a:tr h="640172">
                <a:tc rowSpan="2"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Pfad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Pflichteinsätze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der Auszubildenden in den ersten beiden Ausbildungsjahren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(ohne Pädiatrieeinsatz)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1.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2.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3.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de-DE" sz="1800" b="1" baseline="0" dirty="0" smtClean="0">
                          <a:solidFill>
                            <a:schemeClr val="tx1"/>
                          </a:solidFill>
                        </a:rPr>
                        <a:t>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669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Orientierungsphase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beim Träger der praktischen Ausbildung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 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in einem Krankenhaus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bei einem ambulanten Dienst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 in einem (Alten-) Pflegeheim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669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 in einem (Alten-) Pflegeheim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 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in einem Krankenhaus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bei einem ambulanten Dienst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669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bei einem ambulanten Dienst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 in einem (Alten-) Pflegeheim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 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in einem Krankenhaus</a:t>
                      </a: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 rot="20649652">
            <a:off x="2208178" y="2844524"/>
            <a:ext cx="5143983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15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Beispiel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20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Rahmenbedingungen für das</a:t>
            </a:r>
            <a:br>
              <a:rPr lang="de-DE" altLang="de-DE" sz="4000" dirty="0" smtClean="0"/>
            </a:br>
            <a:r>
              <a:rPr lang="de-DE" altLang="de-DE" sz="4000" dirty="0" smtClean="0"/>
              <a:t>trägerunabhängige Pfad-Modell</a:t>
            </a: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 dirty="0" smtClean="0"/>
              <a:t>Träger der praktischen Ausbildung sind </a:t>
            </a:r>
            <a:r>
              <a:rPr lang="de-DE" altLang="de-DE" sz="2400" u="sng" dirty="0" smtClean="0"/>
              <a:t>grundsätzlich</a:t>
            </a:r>
            <a:r>
              <a:rPr lang="de-DE" altLang="de-DE" sz="2400" dirty="0" smtClean="0"/>
              <a:t> für den Ablauf der praktischen Ausbildung verantwortlich</a:t>
            </a:r>
          </a:p>
          <a:p>
            <a:r>
              <a:rPr lang="de-DE" altLang="de-DE" sz="2400" dirty="0" smtClean="0"/>
              <a:t>Die Verantwortung für die Planung der praktischen Ausbildung </a:t>
            </a:r>
            <a:r>
              <a:rPr lang="de-DE" altLang="de-DE" sz="2400" u="sng" dirty="0" smtClean="0"/>
              <a:t>kann</a:t>
            </a:r>
            <a:r>
              <a:rPr lang="de-DE" altLang="de-DE" sz="2400" dirty="0" smtClean="0"/>
              <a:t> an die Pflegeschule delegiert werden</a:t>
            </a:r>
          </a:p>
          <a:p>
            <a:r>
              <a:rPr lang="de-DE" altLang="de-DE" sz="2400" dirty="0" smtClean="0"/>
              <a:t>Delegation der Planungsverantwortung </a:t>
            </a:r>
            <a:r>
              <a:rPr lang="de-DE" altLang="de-DE" sz="2400" u="sng" dirty="0" smtClean="0"/>
              <a:t>keine Voraussetzung</a:t>
            </a:r>
            <a:r>
              <a:rPr lang="de-DE" altLang="de-DE" sz="2400" dirty="0" smtClean="0"/>
              <a:t> für eine trägerübergreifende Planung im Pfad-Modell</a:t>
            </a:r>
          </a:p>
          <a:p>
            <a:r>
              <a:rPr lang="de-DE" altLang="de-DE" sz="2400" b="1" u="sng" dirty="0" smtClean="0">
                <a:solidFill>
                  <a:srgbClr val="FF0000"/>
                </a:solidFill>
              </a:rPr>
              <a:t>Aber:</a:t>
            </a:r>
          </a:p>
          <a:p>
            <a:pPr lvl="1"/>
            <a:r>
              <a:rPr lang="de-DE" altLang="de-DE" sz="2000" u="sng" dirty="0" smtClean="0">
                <a:solidFill>
                  <a:srgbClr val="FF0000"/>
                </a:solidFill>
              </a:rPr>
              <a:t>Alle</a:t>
            </a:r>
            <a:r>
              <a:rPr lang="de-DE" altLang="de-DE" sz="2000" dirty="0" smtClean="0">
                <a:solidFill>
                  <a:srgbClr val="FF0000"/>
                </a:solidFill>
              </a:rPr>
              <a:t> Beteiligte folgen einem gemeinsam abgestimmten Verfahren</a:t>
            </a:r>
          </a:p>
          <a:p>
            <a:pPr lvl="1"/>
            <a:r>
              <a:rPr lang="de-DE" altLang="de-DE" sz="2000" dirty="0" smtClean="0">
                <a:solidFill>
                  <a:srgbClr val="FF0000"/>
                </a:solidFill>
              </a:rPr>
              <a:t>Konkurrierende Anliegen werden </a:t>
            </a:r>
            <a:r>
              <a:rPr lang="de-DE" altLang="de-DE" sz="2000" u="sng" dirty="0" smtClean="0">
                <a:solidFill>
                  <a:srgbClr val="FF0000"/>
                </a:solidFill>
              </a:rPr>
              <a:t>gemeinsam</a:t>
            </a:r>
            <a:r>
              <a:rPr lang="de-DE" altLang="de-DE" sz="2000" dirty="0" smtClean="0">
                <a:solidFill>
                  <a:srgbClr val="FF0000"/>
                </a:solidFill>
              </a:rPr>
              <a:t> bearbeitet</a:t>
            </a:r>
            <a:endParaRPr lang="de-DE" altLang="de-DE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39750" y="5538788"/>
            <a:ext cx="8064500" cy="6270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/>
              <a:t>Zentrales Ziel ist der Erhalt möglichst aller Ausbildungsplätze!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21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Erhalt der Ausbildungsplätze nur mit Engagement aller Beteiligten möglich</a:t>
            </a:r>
            <a:endParaRPr lang="de-DE" sz="40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451709"/>
              </p:ext>
            </p:extLst>
          </p:nvPr>
        </p:nvGraphicFramePr>
        <p:xfrm>
          <a:off x="685800" y="1981200"/>
          <a:ext cx="7772400" cy="432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622064"/>
              </p:ext>
            </p:extLst>
          </p:nvPr>
        </p:nvGraphicFramePr>
        <p:xfrm>
          <a:off x="5724128" y="3270175"/>
          <a:ext cx="208823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508104" y="1571308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Ohne zusätzliche</a:t>
            </a:r>
            <a:br>
              <a:rPr lang="de-DE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Praxiseinsatzstellen</a:t>
            </a:r>
            <a:br>
              <a:rPr lang="de-DE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b="1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künftig nur noch 90 Ausbildungsplätze</a:t>
            </a:r>
            <a:endParaRPr lang="de-DE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2195736" y="2982143"/>
            <a:ext cx="4572508" cy="2880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endCxn id="8" idx="2"/>
          </p:cNvCxnSpPr>
          <p:nvPr/>
        </p:nvCxnSpPr>
        <p:spPr>
          <a:xfrm flipV="1">
            <a:off x="2195736" y="5142383"/>
            <a:ext cx="4572508" cy="3748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139952" y="3975447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-25%</a:t>
            </a:r>
            <a:endParaRPr lang="de-D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 rot="20426436">
            <a:off x="639711" y="2583476"/>
            <a:ext cx="5143983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15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Beispiel</a:t>
            </a:r>
          </a:p>
        </p:txBody>
      </p:sp>
      <p:sp>
        <p:nvSpPr>
          <p:cNvPr id="19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22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727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u="sng" dirty="0" smtClean="0"/>
              <a:t>Sonderfall 1:</a:t>
            </a:r>
            <a:r>
              <a:rPr lang="de-DE" altLang="de-DE" sz="4000" dirty="0" smtClean="0"/>
              <a:t> Pflichteinsatz in der pädiatrischen Versorgung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 dirty="0" smtClean="0"/>
              <a:t>Alle Auszubildenden müssen in den ersten beiden Jahren einen Pflichteinsatz in der pädiatrischen Versorgung von mindestens 60 Stunden absolvieren (ab 1. Januar 2025 mindestens 120 Stunden)</a:t>
            </a:r>
          </a:p>
          <a:p>
            <a:r>
              <a:rPr lang="de-DE" altLang="de-DE" sz="2400" dirty="0" smtClean="0"/>
              <a:t>Ein Verzeichnis der Praxiseinsatzstelle, die für Pflichteinsätze in der pädiatrischen Versorgung zugelassen werden, wird in dieser Woche noch veröffentlicht</a:t>
            </a:r>
          </a:p>
          <a:p>
            <a:r>
              <a:rPr lang="de-DE" altLang="de-DE" sz="2400" dirty="0" smtClean="0"/>
              <a:t>Die Anzahl der Praxiseinsatzstelle in der pädiatrischen Versorgung wird limitiert sein</a:t>
            </a:r>
          </a:p>
          <a:p>
            <a:r>
              <a:rPr lang="de-DE" altLang="de-DE" sz="2400" dirty="0" smtClean="0"/>
              <a:t>Erforderlich ist eine möglichst konstante, gleichmäßige Verteilung der Auszubildenden auf diese Praxiseinsatzstellen</a:t>
            </a:r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23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97" y="1599922"/>
            <a:ext cx="5942160" cy="419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Lösung: Erweiterung des Pfad-Modells</a:t>
            </a:r>
            <a:br>
              <a:rPr lang="de-DE" altLang="de-DE" sz="4000" dirty="0" smtClean="0"/>
            </a:br>
            <a:r>
              <a:rPr lang="de-DE" altLang="de-DE" sz="4000" dirty="0" smtClean="0"/>
              <a:t>um gleichmäßige Pädiatrieeinsätze</a:t>
            </a:r>
          </a:p>
        </p:txBody>
      </p:sp>
      <p:sp>
        <p:nvSpPr>
          <p:cNvPr id="10" name="Rechteck 9"/>
          <p:cNvSpPr/>
          <p:nvPr/>
        </p:nvSpPr>
        <p:spPr>
          <a:xfrm rot="20649652">
            <a:off x="3376015" y="2844524"/>
            <a:ext cx="5143983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15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Beispiel</a:t>
            </a:r>
          </a:p>
        </p:txBody>
      </p:sp>
      <p:sp>
        <p:nvSpPr>
          <p:cNvPr id="14" name="Rechteck 13"/>
          <p:cNvSpPr/>
          <p:nvPr/>
        </p:nvSpPr>
        <p:spPr>
          <a:xfrm>
            <a:off x="2758512" y="5805488"/>
            <a:ext cx="1368425" cy="5032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chemeClr val="tx1"/>
                </a:solidFill>
              </a:rPr>
              <a:t>Stationäre Akutpflege</a:t>
            </a:r>
          </a:p>
        </p:txBody>
      </p:sp>
      <p:sp>
        <p:nvSpPr>
          <p:cNvPr id="15" name="Rechteck 14"/>
          <p:cNvSpPr/>
          <p:nvPr/>
        </p:nvSpPr>
        <p:spPr>
          <a:xfrm>
            <a:off x="4257112" y="5805488"/>
            <a:ext cx="1366838" cy="50323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chemeClr val="tx1"/>
                </a:solidFill>
              </a:rPr>
              <a:t>Stationäre Langzeitpflege</a:t>
            </a:r>
          </a:p>
        </p:txBody>
      </p:sp>
      <p:sp>
        <p:nvSpPr>
          <p:cNvPr id="16" name="Rechteck 15"/>
          <p:cNvSpPr/>
          <p:nvPr/>
        </p:nvSpPr>
        <p:spPr>
          <a:xfrm>
            <a:off x="5754125" y="5805488"/>
            <a:ext cx="1368425" cy="5032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chemeClr val="tx1"/>
                </a:solidFill>
              </a:rPr>
              <a:t>Ambulante Pflege</a:t>
            </a:r>
          </a:p>
        </p:txBody>
      </p:sp>
      <p:sp>
        <p:nvSpPr>
          <p:cNvPr id="17" name="Rechteck 16"/>
          <p:cNvSpPr/>
          <p:nvPr/>
        </p:nvSpPr>
        <p:spPr>
          <a:xfrm>
            <a:off x="7252725" y="5805488"/>
            <a:ext cx="1366837" cy="503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chemeClr val="tx1"/>
                </a:solidFill>
              </a:rPr>
              <a:t>Pädiatrische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Versorgung</a:t>
            </a:r>
          </a:p>
        </p:txBody>
      </p:sp>
      <p:sp>
        <p:nvSpPr>
          <p:cNvPr id="2" name="Geschweifte Klammer links 1"/>
          <p:cNvSpPr/>
          <p:nvPr/>
        </p:nvSpPr>
        <p:spPr>
          <a:xfrm>
            <a:off x="2283452" y="2143376"/>
            <a:ext cx="475059" cy="358988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51520" y="3140968"/>
            <a:ext cx="2275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Erweiterung der </a:t>
            </a:r>
          </a:p>
          <a:p>
            <a:pPr algn="ctr"/>
            <a:r>
              <a:rPr lang="de-DE" dirty="0" smtClean="0">
                <a:latin typeface="+mn-lt"/>
              </a:rPr>
              <a:t>3 Hauptpfade</a:t>
            </a:r>
          </a:p>
          <a:p>
            <a:pPr algn="ctr"/>
            <a:r>
              <a:rPr lang="de-DE" dirty="0" smtClean="0">
                <a:latin typeface="+mn-lt"/>
              </a:rPr>
              <a:t>auf insgesamt</a:t>
            </a:r>
          </a:p>
          <a:p>
            <a:pPr algn="ctr"/>
            <a:r>
              <a:rPr lang="de-DE" dirty="0" smtClean="0">
                <a:latin typeface="+mn-lt"/>
              </a:rPr>
              <a:t>15 Pfade</a:t>
            </a:r>
            <a:endParaRPr lang="de-DE" dirty="0">
              <a:latin typeface="+mn-lt"/>
            </a:endParaRPr>
          </a:p>
        </p:txBody>
      </p:sp>
      <p:sp>
        <p:nvSpPr>
          <p:cNvPr id="18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24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u="sng" dirty="0" smtClean="0"/>
              <a:t>Sonderfall 2:</a:t>
            </a:r>
            <a:r>
              <a:rPr lang="de-DE" altLang="de-DE" sz="4000" dirty="0" smtClean="0"/>
              <a:t> Wahlrecht für Auszubildende bei Spezialisierung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400" dirty="0" smtClean="0"/>
              <a:t>Für Auszubildende, in deren Ausbildungsvertrag für das</a:t>
            </a:r>
            <a:br>
              <a:rPr lang="de-DE" sz="2400" dirty="0" smtClean="0"/>
            </a:br>
            <a:r>
              <a:rPr lang="de-DE" sz="2400" dirty="0" smtClean="0"/>
              <a:t>3. Ausbildungsjahr ein Vertiefungsbereich in der </a:t>
            </a:r>
          </a:p>
          <a:p>
            <a:pPr lvl="1">
              <a:defRPr/>
            </a:pPr>
            <a:r>
              <a:rPr lang="de-DE" sz="2000" dirty="0" smtClean="0"/>
              <a:t>pädiatrischen Versorgung,</a:t>
            </a:r>
          </a:p>
          <a:p>
            <a:pPr lvl="1">
              <a:defRPr/>
            </a:pPr>
            <a:r>
              <a:rPr lang="de-DE" sz="2000" dirty="0" smtClean="0"/>
              <a:t>stationären Langzeitpflege oder</a:t>
            </a:r>
          </a:p>
          <a:p>
            <a:pPr lvl="1">
              <a:defRPr/>
            </a:pPr>
            <a:r>
              <a:rPr lang="de-DE" sz="2000" dirty="0" smtClean="0"/>
              <a:t>ambulanten Langzeitpflege </a:t>
            </a:r>
          </a:p>
          <a:p>
            <a:pPr marL="0" indent="0">
              <a:buFont typeface="Arial" charset="0"/>
              <a:buNone/>
              <a:tabLst>
                <a:tab pos="361950" algn="l"/>
              </a:tabLst>
              <a:defRPr/>
            </a:pPr>
            <a:r>
              <a:rPr lang="de-DE" sz="2400" dirty="0"/>
              <a:t>	</a:t>
            </a:r>
            <a:r>
              <a:rPr lang="de-DE" sz="2400" dirty="0" smtClean="0"/>
              <a:t>vereinbart wurde, gilt:</a:t>
            </a:r>
          </a:p>
          <a:p>
            <a:pPr marL="630238" lvl="1" indent="-268288">
              <a:defRPr/>
            </a:pPr>
            <a:r>
              <a:rPr lang="de-DE" sz="2000" dirty="0" smtClean="0"/>
              <a:t>Bis zum 18. Ausbildungsmonat sollen</a:t>
            </a:r>
          </a:p>
          <a:p>
            <a:pPr marL="630238" lvl="1" indent="-268288">
              <a:defRPr/>
            </a:pPr>
            <a:r>
              <a:rPr lang="de-DE" sz="2000" dirty="0" smtClean="0"/>
              <a:t>alle Pflichteinsätze der ersten beiden Ausbildungsjahre</a:t>
            </a:r>
          </a:p>
          <a:p>
            <a:pPr marL="630238" lvl="1" indent="-268288">
              <a:defRPr/>
            </a:pPr>
            <a:r>
              <a:rPr lang="de-DE" sz="2000" dirty="0" smtClean="0"/>
              <a:t>im Umfang von mindestens 50% absolviert sein</a:t>
            </a:r>
            <a:endParaRPr lang="de-DE" sz="2000" dirty="0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25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600200"/>
            <a:ext cx="5952455" cy="42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Keine Erfüllung aller Pflichteinsätze </a:t>
            </a:r>
            <a:r>
              <a:rPr lang="de-DE" altLang="de-DE" sz="4000" dirty="0"/>
              <a:t>mit </a:t>
            </a:r>
            <a:r>
              <a:rPr lang="de-DE" altLang="de-DE" sz="4000" dirty="0" smtClean="0"/>
              <a:t>50</a:t>
            </a:r>
            <a:r>
              <a:rPr lang="de-DE" altLang="de-DE" sz="4000" dirty="0"/>
              <a:t>% bis </a:t>
            </a:r>
            <a:r>
              <a:rPr lang="de-DE" altLang="de-DE" sz="4000" dirty="0" smtClean="0"/>
              <a:t>zum 18. Ausbildungsmonat!</a:t>
            </a:r>
          </a:p>
        </p:txBody>
      </p:sp>
      <p:sp>
        <p:nvSpPr>
          <p:cNvPr id="12" name="Rechteck 11"/>
          <p:cNvSpPr/>
          <p:nvPr/>
        </p:nvSpPr>
        <p:spPr>
          <a:xfrm rot="20649652">
            <a:off x="1416090" y="2844524"/>
            <a:ext cx="5143983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15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Beispiel</a:t>
            </a:r>
          </a:p>
        </p:txBody>
      </p:sp>
      <p:sp>
        <p:nvSpPr>
          <p:cNvPr id="16" name="Rechteck 15"/>
          <p:cNvSpPr/>
          <p:nvPr/>
        </p:nvSpPr>
        <p:spPr>
          <a:xfrm>
            <a:off x="1187450" y="5805488"/>
            <a:ext cx="1368425" cy="5032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chemeClr val="tx1"/>
                </a:solidFill>
              </a:rPr>
              <a:t>Stationäre Akutpflege</a:t>
            </a:r>
          </a:p>
        </p:txBody>
      </p:sp>
      <p:sp>
        <p:nvSpPr>
          <p:cNvPr id="17" name="Rechteck 16"/>
          <p:cNvSpPr/>
          <p:nvPr/>
        </p:nvSpPr>
        <p:spPr>
          <a:xfrm>
            <a:off x="2686050" y="5805488"/>
            <a:ext cx="1366838" cy="50323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chemeClr val="tx1"/>
                </a:solidFill>
              </a:rPr>
              <a:t>Stationäre Langzeitpflege</a:t>
            </a:r>
          </a:p>
        </p:txBody>
      </p:sp>
      <p:sp>
        <p:nvSpPr>
          <p:cNvPr id="18" name="Rechteck 17"/>
          <p:cNvSpPr/>
          <p:nvPr/>
        </p:nvSpPr>
        <p:spPr>
          <a:xfrm>
            <a:off x="4183063" y="5805488"/>
            <a:ext cx="1368425" cy="5032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chemeClr val="tx1"/>
                </a:solidFill>
              </a:rPr>
              <a:t>Ambulante Pflege</a:t>
            </a:r>
          </a:p>
        </p:txBody>
      </p:sp>
      <p:sp>
        <p:nvSpPr>
          <p:cNvPr id="19" name="Rechteck 18"/>
          <p:cNvSpPr/>
          <p:nvPr/>
        </p:nvSpPr>
        <p:spPr>
          <a:xfrm>
            <a:off x="5681663" y="5805488"/>
            <a:ext cx="1366837" cy="503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chemeClr val="tx1"/>
                </a:solidFill>
              </a:rPr>
              <a:t>Pädiatrische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Versorgung</a:t>
            </a:r>
          </a:p>
        </p:txBody>
      </p:sp>
      <p:sp>
        <p:nvSpPr>
          <p:cNvPr id="13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26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00" y="1600200"/>
            <a:ext cx="5954400" cy="416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Lösung: Aufteilen der Pflichteinsätze von jeweils 2 Versorgungsbereichen</a:t>
            </a:r>
          </a:p>
        </p:txBody>
      </p:sp>
      <p:sp>
        <p:nvSpPr>
          <p:cNvPr id="13" name="Rechteck 12"/>
          <p:cNvSpPr/>
          <p:nvPr/>
        </p:nvSpPr>
        <p:spPr>
          <a:xfrm rot="20649652">
            <a:off x="1416090" y="2844524"/>
            <a:ext cx="5143983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15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Beispiel</a:t>
            </a:r>
          </a:p>
        </p:txBody>
      </p:sp>
      <p:sp>
        <p:nvSpPr>
          <p:cNvPr id="14" name="Rechteckige Legende 13"/>
          <p:cNvSpPr/>
          <p:nvPr/>
        </p:nvSpPr>
        <p:spPr>
          <a:xfrm>
            <a:off x="7203777" y="1988840"/>
            <a:ext cx="1728788" cy="2952328"/>
          </a:xfrm>
          <a:prstGeom prst="wedgeRectCallout">
            <a:avLst>
              <a:gd name="adj1" fmla="val -133112"/>
              <a:gd name="adj2" fmla="val 154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 smtClean="0">
                <a:solidFill>
                  <a:schemeClr val="tx1"/>
                </a:solidFill>
              </a:rPr>
              <a:t>50% der Pflichteinsätze im zweiten und dritten allgemeinen Versorgungs-bereich werden bereits im</a:t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3. Halbjahr absolviert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187450" y="5805488"/>
            <a:ext cx="1368425" cy="5032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chemeClr val="tx1"/>
                </a:solidFill>
              </a:rPr>
              <a:t>Stationäre Akutpflege</a:t>
            </a:r>
          </a:p>
        </p:txBody>
      </p:sp>
      <p:sp>
        <p:nvSpPr>
          <p:cNvPr id="16" name="Rechteck 15"/>
          <p:cNvSpPr/>
          <p:nvPr/>
        </p:nvSpPr>
        <p:spPr>
          <a:xfrm>
            <a:off x="2686050" y="5805488"/>
            <a:ext cx="1366838" cy="50323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chemeClr val="tx1"/>
                </a:solidFill>
              </a:rPr>
              <a:t>Stationäre Langzeitpflege</a:t>
            </a:r>
          </a:p>
        </p:txBody>
      </p:sp>
      <p:sp>
        <p:nvSpPr>
          <p:cNvPr id="17" name="Rechteck 16"/>
          <p:cNvSpPr/>
          <p:nvPr/>
        </p:nvSpPr>
        <p:spPr>
          <a:xfrm>
            <a:off x="4183063" y="5805488"/>
            <a:ext cx="1368425" cy="5032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chemeClr val="tx1"/>
                </a:solidFill>
              </a:rPr>
              <a:t>Ambulante Pflege</a:t>
            </a:r>
          </a:p>
        </p:txBody>
      </p:sp>
      <p:sp>
        <p:nvSpPr>
          <p:cNvPr id="18" name="Rechteck 17"/>
          <p:cNvSpPr/>
          <p:nvPr/>
        </p:nvSpPr>
        <p:spPr>
          <a:xfrm>
            <a:off x="5681663" y="5805488"/>
            <a:ext cx="1366837" cy="503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>
                <a:solidFill>
                  <a:schemeClr val="tx1"/>
                </a:solidFill>
              </a:rPr>
              <a:t>Pädiatrische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Versorgung</a:t>
            </a:r>
          </a:p>
        </p:txBody>
      </p:sp>
      <p:sp>
        <p:nvSpPr>
          <p:cNvPr id="2" name="Rechteck 1"/>
          <p:cNvSpPr/>
          <p:nvPr/>
        </p:nvSpPr>
        <p:spPr>
          <a:xfrm>
            <a:off x="4283968" y="1884094"/>
            <a:ext cx="1512168" cy="384916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9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27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Im Rotationsmodell müssen </a:t>
            </a:r>
            <a:r>
              <a:rPr lang="de-DE" sz="2400" u="sng" dirty="0" smtClean="0"/>
              <a:t>alle</a:t>
            </a:r>
            <a:r>
              <a:rPr lang="de-DE" sz="2400" dirty="0" smtClean="0"/>
              <a:t> Auszubildenden einer Region aufgenommen werden können</a:t>
            </a:r>
          </a:p>
          <a:p>
            <a:r>
              <a:rPr lang="de-DE" sz="2400" dirty="0" smtClean="0"/>
              <a:t>Insbesondere bei knappen Kapazitäten für bestimmte Praxiseinsatzstellen ist eine träger- und schulübergreifende Zuordnung der Auszubildenden zu den Pfaden im Rotationsmodell zwingend erforderlich</a:t>
            </a:r>
          </a:p>
          <a:p>
            <a:r>
              <a:rPr lang="de-DE" sz="2400" dirty="0" smtClean="0"/>
              <a:t>Die Kapazitäten für Praxiseinsatzstellen werden in fast jeder Region in mehreren Versorgungsbereichen knapp sein</a:t>
            </a:r>
          </a:p>
          <a:p>
            <a:r>
              <a:rPr lang="de-DE" sz="2400" dirty="0" smtClean="0"/>
              <a:t>Eine </a:t>
            </a:r>
            <a:r>
              <a:rPr lang="de-DE" sz="2400" b="1" dirty="0" smtClean="0">
                <a:solidFill>
                  <a:srgbClr val="FF0000"/>
                </a:solidFill>
              </a:rPr>
              <a:t>ungesteuerte Buchung </a:t>
            </a:r>
            <a:r>
              <a:rPr lang="de-DE" sz="2400" dirty="0" smtClean="0"/>
              <a:t>von Praxiseinsatzstellen nach dem Motto „first </a:t>
            </a:r>
            <a:r>
              <a:rPr lang="de-DE" sz="2400" dirty="0" err="1" smtClean="0"/>
              <a:t>come</a:t>
            </a:r>
            <a:r>
              <a:rPr lang="de-DE" sz="2400" dirty="0" smtClean="0"/>
              <a:t>, first </a:t>
            </a:r>
            <a:r>
              <a:rPr lang="de-DE" sz="2400" dirty="0" err="1" smtClean="0"/>
              <a:t>serve</a:t>
            </a:r>
            <a:r>
              <a:rPr lang="de-DE" sz="2400" dirty="0" smtClean="0"/>
              <a:t>“ </a:t>
            </a:r>
            <a:r>
              <a:rPr lang="de-DE" sz="2400" b="1" dirty="0" smtClean="0">
                <a:solidFill>
                  <a:srgbClr val="FF0000"/>
                </a:solidFill>
              </a:rPr>
              <a:t>kostet Ausbildungsplätze</a:t>
            </a:r>
            <a:r>
              <a:rPr lang="de-DE" sz="2400" dirty="0" smtClean="0"/>
              <a:t>!</a:t>
            </a:r>
          </a:p>
          <a:p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smtClean="0"/>
              <a:t>Abstimmung des Rotationsmodells träger- und schulübergreifend</a:t>
            </a:r>
            <a:endParaRPr lang="de-DE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Landkreistag Baden-Württemberg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76EAE-8E7F-472B-B674-2BA918019042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2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1556792"/>
            <a:ext cx="8568952" cy="45365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Jeder weiße Fleck ist eine Schülerin oder ein Schüler, den es </a:t>
            </a:r>
            <a:r>
              <a:rPr lang="de-DE" sz="4000" u="sng" dirty="0" smtClean="0"/>
              <a:t>nicht gibt</a:t>
            </a:r>
            <a:endParaRPr lang="de-DE" sz="4000" u="sng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Landkreistag Baden-Württemberg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76EAE-8E7F-472B-B674-2BA918019042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035600" algn="ctr"/>
                <a:tab pos="7992000" algn="r"/>
              </a:tabLst>
            </a:pPr>
            <a:r>
              <a:rPr lang="de-DE" sz="2800" b="1" dirty="0" smtClean="0">
                <a:solidFill>
                  <a:srgbClr val="00863D"/>
                </a:solidFill>
              </a:rPr>
              <a:t>Optimale Allokation</a:t>
            </a:r>
            <a:r>
              <a:rPr lang="de-DE" sz="2800" b="1" dirty="0" smtClean="0"/>
              <a:t>	vs.	</a:t>
            </a:r>
            <a:r>
              <a:rPr lang="de-DE" sz="2800" b="1" dirty="0" smtClean="0">
                <a:solidFill>
                  <a:srgbClr val="FF0000"/>
                </a:solidFill>
              </a:rPr>
              <a:t>First </a:t>
            </a:r>
            <a:r>
              <a:rPr lang="de-DE" sz="2800" b="1" dirty="0" err="1" smtClean="0">
                <a:solidFill>
                  <a:srgbClr val="FF0000"/>
                </a:solidFill>
              </a:rPr>
              <a:t>come</a:t>
            </a:r>
            <a:r>
              <a:rPr lang="de-DE" sz="2800" b="1" dirty="0" smtClean="0">
                <a:solidFill>
                  <a:srgbClr val="FF0000"/>
                </a:solidFill>
              </a:rPr>
              <a:t>, first </a:t>
            </a:r>
            <a:r>
              <a:rPr lang="de-DE" sz="2800" b="1" dirty="0" err="1" smtClean="0">
                <a:solidFill>
                  <a:srgbClr val="FF0000"/>
                </a:solidFill>
              </a:rPr>
              <a:t>serve</a:t>
            </a:r>
            <a:endParaRPr lang="de-DE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93" y="2276872"/>
            <a:ext cx="36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" b="660"/>
          <a:stretch/>
        </p:blipFill>
        <p:spPr bwMode="auto">
          <a:xfrm>
            <a:off x="5076056" y="2276872"/>
            <a:ext cx="3579788" cy="357624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254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Agenda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alibri" pitchFamily="34" charset="0"/>
              <a:buAutoNum type="arabicParenBoth"/>
            </a:pPr>
            <a:r>
              <a:rPr lang="de-DE" altLang="de-DE" sz="2400" dirty="0" smtClean="0"/>
              <a:t>Planungsgrundlagen</a:t>
            </a:r>
          </a:p>
          <a:p>
            <a:pPr marL="457200" indent="-457200">
              <a:spcBef>
                <a:spcPts val="3000"/>
              </a:spcBef>
              <a:buFont typeface="Calibri" pitchFamily="34" charset="0"/>
              <a:buAutoNum type="arabicParenBoth"/>
            </a:pPr>
            <a:r>
              <a:rPr lang="de-DE" altLang="de-DE" sz="2400" dirty="0" smtClean="0"/>
              <a:t>Rotation der Versorgungsbereiche in der praktischen Ausbildung</a:t>
            </a:r>
          </a:p>
          <a:p>
            <a:pPr marL="457200" indent="-457200">
              <a:spcBef>
                <a:spcPts val="3000"/>
              </a:spcBef>
              <a:buFont typeface="Calibri" pitchFamily="34" charset="0"/>
              <a:buAutoNum type="arabicParenBoth"/>
            </a:pPr>
            <a:r>
              <a:rPr lang="de-DE" altLang="de-DE" sz="2400" dirty="0" smtClean="0"/>
              <a:t>Abbildung der Ausbildungsplanung in einem Excel-Tool</a:t>
            </a:r>
          </a:p>
          <a:p>
            <a:pPr marL="457200" indent="-457200">
              <a:spcBef>
                <a:spcPts val="3000"/>
              </a:spcBef>
              <a:buFont typeface="Calibri" pitchFamily="34" charset="0"/>
              <a:buAutoNum type="arabicParenBoth"/>
            </a:pPr>
            <a:r>
              <a:rPr lang="de-DE" altLang="de-DE" sz="2400" dirty="0" smtClean="0"/>
              <a:t>Transparenz über die Kapazitäten der Praxiseinsatzstellen</a:t>
            </a:r>
          </a:p>
          <a:p>
            <a:pPr marL="457200" indent="-457200">
              <a:spcBef>
                <a:spcPts val="3000"/>
              </a:spcBef>
              <a:buFont typeface="Calibri" pitchFamily="34" charset="0"/>
              <a:buAutoNum type="arabicParenBoth"/>
            </a:pPr>
            <a:r>
              <a:rPr lang="de-DE" altLang="de-DE" sz="2400" dirty="0" smtClean="0"/>
              <a:t>Zusammenfassung und Ausblick</a:t>
            </a:r>
          </a:p>
          <a:p>
            <a:pPr marL="457200" indent="-457200">
              <a:buFont typeface="Calibri" pitchFamily="34" charset="0"/>
              <a:buAutoNum type="arabicParenBoth"/>
            </a:pPr>
            <a:endParaRPr lang="de-DE" altLang="de-DE" sz="2400" dirty="0" smtClean="0"/>
          </a:p>
          <a:p>
            <a:pPr marL="457200" indent="-457200">
              <a:buFont typeface="Calibri" pitchFamily="34" charset="0"/>
              <a:buAutoNum type="arabicParenBoth"/>
            </a:pPr>
            <a:endParaRPr lang="de-DE" altLang="de-DE" sz="24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23850" y="3357563"/>
            <a:ext cx="8569325" cy="7191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560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Planungsgrundlagen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Rotation der Versorgungsbereiche in der praktischen Ausbildung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 smtClean="0"/>
              <a:t>Abbildung der Ausbildungsplanung in einem Excel-Tool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Transparenz über die Kapazitäten der Praxiseinsatzstellen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Zusammenfassung und Ausblick</a:t>
            </a:r>
          </a:p>
          <a:p>
            <a:pPr marL="457200" indent="-457200">
              <a:buFont typeface="+mj-lt"/>
              <a:buAutoNum type="arabicParenBoth"/>
              <a:defRPr/>
            </a:pPr>
            <a:endParaRPr lang="de-DE" sz="2400" dirty="0" smtClean="0"/>
          </a:p>
          <a:p>
            <a:pPr marL="457200" indent="-457200">
              <a:buFont typeface="+mj-lt"/>
              <a:buAutoNum type="arabicParenBoth"/>
              <a:defRPr/>
            </a:pPr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30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Abbildung des Pfad-Modells in einem Excel-basierten Planungstool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 dirty="0" smtClean="0"/>
              <a:t>Die Erfüllung der Mindeststunden pro Pflichteinsatz wird durch Formeln überwacht (Nachtdienstvorgabe aber nicht)</a:t>
            </a:r>
          </a:p>
          <a:p>
            <a:r>
              <a:rPr lang="de-DE" altLang="de-DE" sz="2400" dirty="0" smtClean="0"/>
              <a:t>Beide Beschulungsmodelle (in Blöcken oder tageweise) sind abbildbar</a:t>
            </a:r>
          </a:p>
          <a:p>
            <a:r>
              <a:rPr lang="de-DE" altLang="de-DE" sz="2400" dirty="0" smtClean="0"/>
              <a:t>Ferienzeiten werden berücksichtigt</a:t>
            </a:r>
          </a:p>
          <a:p>
            <a:r>
              <a:rPr lang="de-DE" altLang="de-DE" sz="2400" dirty="0" smtClean="0"/>
              <a:t>Individuelle Wünsche von Trägern der praktischen Ausbildung können ggf. berücksichtigt werden</a:t>
            </a:r>
          </a:p>
          <a:p>
            <a:r>
              <a:rPr lang="de-DE" altLang="de-DE" sz="2400" dirty="0" smtClean="0"/>
              <a:t>Die Auslastung der Praxiseinsatzstellen kann pro Woche und Versorgungsbereich überwacht werden</a:t>
            </a:r>
          </a:p>
          <a:p>
            <a:endParaRPr lang="de-DE" altLang="de-DE" sz="2400" dirty="0" smtClean="0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31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Festlegung von Prämissen zur Erfüllung gesetzlicher Vorgaben</a:t>
            </a:r>
          </a:p>
        </p:txBody>
      </p:sp>
      <p:sp>
        <p:nvSpPr>
          <p:cNvPr id="27651" name="Textfeld 4"/>
          <p:cNvSpPr txBox="1">
            <a:spLocks noChangeArrowheads="1"/>
          </p:cNvSpPr>
          <p:nvPr/>
        </p:nvSpPr>
        <p:spPr bwMode="auto">
          <a:xfrm>
            <a:off x="3563938" y="3153023"/>
            <a:ext cx="4968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2000" dirty="0"/>
              <a:t>Ein Schultag </a:t>
            </a:r>
            <a:r>
              <a:rPr lang="de-DE" altLang="de-DE" sz="2000" u="sng" dirty="0"/>
              <a:t>kann</a:t>
            </a:r>
            <a:r>
              <a:rPr lang="de-DE" altLang="de-DE" sz="2000" dirty="0"/>
              <a:t> im Blockmodell 8 Stunden bzw. im Tagemodell 9 Stunden entsprechen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0738"/>
          </a:xfrm>
        </p:spPr>
        <p:txBody>
          <a:bodyPr/>
          <a:lstStyle/>
          <a:p>
            <a:pPr marL="2424113" indent="-2424113">
              <a:buFont typeface="Arial" charset="0"/>
              <a:buNone/>
              <a:defRPr/>
            </a:pPr>
            <a:r>
              <a:rPr lang="de-DE" sz="2400" b="1" u="sng" dirty="0" smtClean="0"/>
              <a:t>Grundsätzlich gilt:</a:t>
            </a:r>
            <a:r>
              <a:rPr lang="de-DE" sz="2400" b="1" dirty="0" smtClean="0"/>
              <a:t>	Alle Prämissen sind (außer den gesetzlichen Vorgaben) individuell anpassbar</a:t>
            </a:r>
          </a:p>
          <a:p>
            <a:pPr>
              <a:defRPr/>
            </a:pP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3563938" y="4246910"/>
            <a:ext cx="5184775" cy="163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latin typeface="+mn-lt"/>
              </a:rPr>
              <a:t>Ein Tag in der Praxis </a:t>
            </a:r>
            <a:r>
              <a:rPr lang="de-DE" sz="2000" u="sng" dirty="0">
                <a:latin typeface="+mn-lt"/>
              </a:rPr>
              <a:t>kann</a:t>
            </a:r>
            <a:r>
              <a:rPr lang="de-DE" sz="2000" dirty="0">
                <a:latin typeface="+mn-lt"/>
              </a:rPr>
              <a:t> bspw. 7,7 Stunden entsprechen</a:t>
            </a: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latin typeface="+mn-lt"/>
              </a:rPr>
              <a:t>In den Formeln hinterlegt ist, dass eine Woche aus 5 Arbeitstagen besteht</a:t>
            </a:r>
            <a:br>
              <a:rPr lang="de-DE" sz="2000" dirty="0">
                <a:latin typeface="+mn-lt"/>
              </a:rPr>
            </a:br>
            <a:r>
              <a:rPr lang="de-DE" sz="2000" dirty="0">
                <a:latin typeface="+mn-lt"/>
              </a:rPr>
              <a:t>-&gt; Formel ist aber änderbar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838"/>
            <a:ext cx="2808312" cy="346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32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Überwachung der gesetzlichen Mindeststunden pro Pflichteinsatz</a:t>
            </a:r>
          </a:p>
        </p:txBody>
      </p:sp>
      <p:sp>
        <p:nvSpPr>
          <p:cNvPr id="28676" name="Inhaltsplatzhalter 2"/>
          <p:cNvSpPr txBox="1">
            <a:spLocks/>
          </p:cNvSpPr>
          <p:nvPr/>
        </p:nvSpPr>
        <p:spPr bwMode="auto">
          <a:xfrm>
            <a:off x="457200" y="1600200"/>
            <a:ext cx="82296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de-DE" sz="2400" dirty="0"/>
              <a:t>Automatisierte Gegenprüfung, ob die hinterlegten Praxiseinsätze </a:t>
            </a:r>
            <a:r>
              <a:rPr lang="de-DE" sz="2400" dirty="0" smtClean="0"/>
              <a:t>den </a:t>
            </a:r>
            <a:r>
              <a:rPr lang="de-DE" sz="2400" dirty="0"/>
              <a:t>Mindestvorgaben entsprechen </a:t>
            </a:r>
            <a:r>
              <a:rPr lang="de-DE" sz="2400" dirty="0" smtClean="0"/>
              <a:t>(falls nicht: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rote</a:t>
            </a:r>
            <a:r>
              <a:rPr lang="de-DE" altLang="de-DE" sz="2400" dirty="0" smtClean="0"/>
              <a:t> Färbung)</a:t>
            </a:r>
            <a:endParaRPr lang="de-DE" altLang="de-DE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88"/>
          <a:stretch/>
        </p:blipFill>
        <p:spPr bwMode="auto">
          <a:xfrm>
            <a:off x="457200" y="2636912"/>
            <a:ext cx="8131218" cy="3467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33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Zuordnung der Auszubildenden einer Kohorte zu den Pfaden</a:t>
            </a:r>
          </a:p>
        </p:txBody>
      </p:sp>
      <p:sp>
        <p:nvSpPr>
          <p:cNvPr id="29699" name="Inhaltsplatzhalter 2"/>
          <p:cNvSpPr txBox="1">
            <a:spLocks/>
          </p:cNvSpPr>
          <p:nvPr/>
        </p:nvSpPr>
        <p:spPr bwMode="auto">
          <a:xfrm>
            <a:off x="457200" y="1600200"/>
            <a:ext cx="8229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2400" dirty="0"/>
              <a:t>Jedem Pfad können Auszubildende mit Trägern aus verschiedenen Versorgungsbereichen zugewiesen werden</a:t>
            </a:r>
          </a:p>
          <a:p>
            <a:r>
              <a:rPr lang="de-DE" altLang="de-DE" sz="2400" dirty="0"/>
              <a:t>Beispiel: 60 Auszubildende werden möglichst gleichmäßig zu je 4 Auszubildenden auf </a:t>
            </a:r>
            <a:r>
              <a:rPr lang="de-DE" altLang="de-DE" sz="2400" dirty="0" smtClean="0"/>
              <a:t>die insgesamt 15 </a:t>
            </a:r>
            <a:r>
              <a:rPr lang="de-DE" altLang="de-DE" sz="2400" dirty="0"/>
              <a:t>Pfade verteilt</a:t>
            </a:r>
          </a:p>
          <a:p>
            <a:pPr lvl="1"/>
            <a:r>
              <a:rPr lang="de-DE" altLang="de-DE" sz="2000" dirty="0"/>
              <a:t>12 mit Vertiefung stationäre Akutpflege (Krankenhaus)</a:t>
            </a:r>
          </a:p>
          <a:p>
            <a:pPr lvl="1"/>
            <a:r>
              <a:rPr lang="de-DE" altLang="de-DE" sz="2000" dirty="0"/>
              <a:t>3 mit Vertiefung pädiatrische Versorgung</a:t>
            </a:r>
          </a:p>
          <a:p>
            <a:pPr lvl="1"/>
            <a:r>
              <a:rPr lang="de-DE" altLang="de-DE" sz="2000" dirty="0"/>
              <a:t>15 mit Vertiefung ambulante Langzeitpflege</a:t>
            </a:r>
          </a:p>
          <a:p>
            <a:pPr lvl="1"/>
            <a:r>
              <a:rPr lang="de-DE" altLang="de-DE" sz="2000" dirty="0"/>
              <a:t>30 mit Vertiefung stationäre Langzeitpflege (Altenpflegeheim)</a:t>
            </a:r>
          </a:p>
          <a:p>
            <a:endParaRPr lang="de-DE" altLang="de-DE" sz="2400" dirty="0"/>
          </a:p>
        </p:txBody>
      </p:sp>
      <p:pic>
        <p:nvPicPr>
          <p:cNvPr id="2970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833938"/>
            <a:ext cx="7693025" cy="1474787"/>
          </a:xfr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hteck 19"/>
          <p:cNvSpPr/>
          <p:nvPr/>
        </p:nvSpPr>
        <p:spPr>
          <a:xfrm rot="20649652">
            <a:off x="2712033" y="4989557"/>
            <a:ext cx="514398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Beispiel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34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Planungskalender berücksichtigt Ferien- und Kinderbetreuungszeiten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5" b="43488"/>
          <a:stretch>
            <a:fillRect/>
          </a:stretch>
        </p:blipFill>
        <p:spPr>
          <a:xfrm>
            <a:off x="539552" y="1916113"/>
            <a:ext cx="2365375" cy="4033837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Inhaltsplatzhalter 2"/>
          <p:cNvSpPr txBox="1">
            <a:spLocks/>
          </p:cNvSpPr>
          <p:nvPr/>
        </p:nvSpPr>
        <p:spPr bwMode="auto">
          <a:xfrm>
            <a:off x="3059832" y="2103760"/>
            <a:ext cx="568863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3540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2400" dirty="0"/>
              <a:t>Für jede Woche ist </a:t>
            </a:r>
            <a:r>
              <a:rPr lang="de-DE" altLang="de-DE" sz="2400" dirty="0" smtClean="0"/>
              <a:t>im Blockmodell in </a:t>
            </a:r>
            <a:r>
              <a:rPr lang="de-DE" altLang="de-DE" sz="2400" dirty="0"/>
              <a:t>der Spalte „F/K“ hinterlegt, ob diese </a:t>
            </a:r>
          </a:p>
          <a:p>
            <a:pPr lvl="1"/>
            <a:r>
              <a:rPr lang="de-DE" altLang="de-DE" sz="2000" dirty="0"/>
              <a:t>eine Ferienwoche ist (F, gelb)</a:t>
            </a:r>
            <a:br>
              <a:rPr lang="de-DE" altLang="de-DE" sz="2000" dirty="0"/>
            </a:br>
            <a:r>
              <a:rPr lang="de-DE" altLang="de-DE" sz="2000" dirty="0"/>
              <a:t>-&gt; relevant für öffentliche Schulen</a:t>
            </a:r>
          </a:p>
          <a:p>
            <a:pPr lvl="1"/>
            <a:r>
              <a:rPr lang="de-DE" altLang="de-DE" sz="2000" dirty="0"/>
              <a:t>oder eine typische Schließwoche von Kindergärten ist (K, rot)</a:t>
            </a:r>
            <a:br>
              <a:rPr lang="de-DE" altLang="de-DE" sz="2000" dirty="0"/>
            </a:br>
            <a:r>
              <a:rPr lang="de-DE" altLang="de-DE" sz="2000" dirty="0"/>
              <a:t>-&gt; relevant für Auszubildende mit kleinen Kindern</a:t>
            </a:r>
          </a:p>
          <a:p>
            <a:pPr lvl="1"/>
            <a:r>
              <a:rPr lang="de-DE" altLang="de-DE" sz="2000" dirty="0"/>
              <a:t>Schließwochen von Kindergärten innerhalb der Ferienzeiten öffentlicher Schulen sind mit „K“ und rot gekennzeichnet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35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Zuordnen des Schuljahres im Tagemodell</a:t>
            </a:r>
          </a:p>
        </p:txBody>
      </p:sp>
      <p:sp>
        <p:nvSpPr>
          <p:cNvPr id="30724" name="Inhaltsplatzhalter 2"/>
          <p:cNvSpPr txBox="1">
            <a:spLocks/>
          </p:cNvSpPr>
          <p:nvPr/>
        </p:nvSpPr>
        <p:spPr bwMode="auto">
          <a:xfrm>
            <a:off x="3635375" y="1916113"/>
            <a:ext cx="468153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3540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2400" dirty="0" smtClean="0"/>
              <a:t>Unter der Annahme, dass das Tagemodell nur von öffentlichen Schulen genutzt wird, ist in der Spalte </a:t>
            </a:r>
            <a:r>
              <a:rPr lang="de-DE" altLang="de-DE" sz="2400" dirty="0"/>
              <a:t>„F/K“ </a:t>
            </a:r>
            <a:r>
              <a:rPr lang="de-DE" altLang="de-DE" sz="2400" dirty="0" smtClean="0"/>
              <a:t>ausschließlich „F“ hinterlegt</a:t>
            </a:r>
            <a:r>
              <a:rPr lang="de-DE" altLang="de-DE" sz="2400" dirty="0"/>
              <a:t>, </a:t>
            </a:r>
            <a:r>
              <a:rPr lang="de-DE" altLang="de-DE" sz="2400" dirty="0" smtClean="0"/>
              <a:t>auch bei typischen Schließwochen </a:t>
            </a:r>
            <a:r>
              <a:rPr lang="de-DE" altLang="de-DE" sz="2400" dirty="0"/>
              <a:t>von </a:t>
            </a:r>
            <a:r>
              <a:rPr lang="de-DE" altLang="de-DE" sz="2400" dirty="0" smtClean="0"/>
              <a:t>Kindergärten</a:t>
            </a:r>
          </a:p>
          <a:p>
            <a:r>
              <a:rPr lang="de-DE" altLang="de-DE" sz="2400" dirty="0" smtClean="0"/>
              <a:t>In der Spalte „SJ“ (gibt es nur im Tagemodell) ist das Schuljahr (1, 2 oder 3) der jeweiligen Kohorte zuzuordnen</a:t>
            </a:r>
            <a:endParaRPr lang="de-DE" altLang="de-DE" sz="20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2975188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36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787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Zeitliches Hinterlegen der Einsatzbereiche pro Pfad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8" b="43488"/>
          <a:stretch>
            <a:fillRect/>
          </a:stretch>
        </p:blipFill>
        <p:spPr>
          <a:xfrm>
            <a:off x="755650" y="2081213"/>
            <a:ext cx="3816350" cy="414337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Inhaltsplatzhalter 2"/>
          <p:cNvSpPr txBox="1">
            <a:spLocks/>
          </p:cNvSpPr>
          <p:nvPr/>
        </p:nvSpPr>
        <p:spPr bwMode="auto">
          <a:xfrm>
            <a:off x="457200" y="1600200"/>
            <a:ext cx="8229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2400" dirty="0"/>
              <a:t>Jedem Pfad wird wochenweise ein Einsatzbereich zugewiesen</a:t>
            </a:r>
          </a:p>
        </p:txBody>
      </p:sp>
      <p:pic>
        <p:nvPicPr>
          <p:cNvPr id="7296" name="Picture 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044742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37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Beispiel: Start in die Ausbildung zum</a:t>
            </a:r>
            <a:br>
              <a:rPr lang="de-DE" altLang="de-DE" sz="4000" dirty="0" smtClean="0"/>
            </a:br>
            <a:r>
              <a:rPr lang="de-DE" altLang="de-DE" sz="4000" dirty="0" smtClean="0"/>
              <a:t>1. April 2020 an der Pflegeschule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61"/>
          <a:stretch>
            <a:fillRect/>
          </a:stretch>
        </p:blipFill>
        <p:spPr>
          <a:xfrm>
            <a:off x="787400" y="2924175"/>
            <a:ext cx="7721600" cy="204628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Inhaltsplatzhalter 2"/>
          <p:cNvSpPr txBox="1">
            <a:spLocks/>
          </p:cNvSpPr>
          <p:nvPr/>
        </p:nvSpPr>
        <p:spPr bwMode="auto">
          <a:xfrm>
            <a:off x="457200" y="1600200"/>
            <a:ext cx="8229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2400" dirty="0"/>
              <a:t>Alle Pfade starten mit 6 Wochen im Einsatzbereich „Schule 1“</a:t>
            </a:r>
          </a:p>
        </p:txBody>
      </p:sp>
      <p:sp>
        <p:nvSpPr>
          <p:cNvPr id="6" name="Rechteck 5"/>
          <p:cNvSpPr/>
          <p:nvPr/>
        </p:nvSpPr>
        <p:spPr>
          <a:xfrm rot="20649652">
            <a:off x="2208178" y="3440245"/>
            <a:ext cx="514398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Beispiel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38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Beispiel: Start in die Ausbildung zum</a:t>
            </a:r>
            <a:br>
              <a:rPr lang="de-DE" altLang="de-DE" sz="4000" dirty="0" smtClean="0"/>
            </a:br>
            <a:r>
              <a:rPr lang="de-DE" altLang="de-DE" sz="4000" dirty="0" smtClean="0"/>
              <a:t>1. April 2020 an der Pflegeschule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3"/>
          <a:stretch>
            <a:fillRect/>
          </a:stretch>
        </p:blipFill>
        <p:spPr>
          <a:xfrm>
            <a:off x="900113" y="2565400"/>
            <a:ext cx="6408737" cy="357028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Inhaltsplatzhalter 2"/>
          <p:cNvSpPr txBox="1">
            <a:spLocks/>
          </p:cNvSpPr>
          <p:nvPr/>
        </p:nvSpPr>
        <p:spPr bwMode="auto">
          <a:xfrm>
            <a:off x="457200" y="1600200"/>
            <a:ext cx="8229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2400" dirty="0"/>
              <a:t>Alle Pfade starten mit 6 Wochen im Einsatzbereich „Schule 1“</a:t>
            </a:r>
          </a:p>
          <a:p>
            <a:r>
              <a:rPr lang="de-DE" altLang="de-DE" sz="2400" dirty="0"/>
              <a:t>Danach folgen für alle Pfade 8 Wochen Orientierungsphase</a:t>
            </a:r>
          </a:p>
        </p:txBody>
      </p:sp>
      <p:sp>
        <p:nvSpPr>
          <p:cNvPr id="6" name="Rechteck 5"/>
          <p:cNvSpPr/>
          <p:nvPr/>
        </p:nvSpPr>
        <p:spPr>
          <a:xfrm rot="20649652">
            <a:off x="1889249" y="3872293"/>
            <a:ext cx="514398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Beispiel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39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23850" y="1484313"/>
            <a:ext cx="8569325" cy="7207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512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Both"/>
              <a:defRPr/>
            </a:pPr>
            <a:r>
              <a:rPr lang="de-DE" sz="2400" dirty="0" smtClean="0"/>
              <a:t>Planungsgrundlagen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Rotation der Versorgungsbereiche in der praktischen Ausbildung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Abbildung der Ausbildungsplanung in einem Excel-Tool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Transparenz über die Kapazitäten der Praxiseinsatzstellen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Zusammenfassung und Ausblick</a:t>
            </a:r>
          </a:p>
          <a:p>
            <a:pPr marL="457200" indent="-457200">
              <a:buFont typeface="+mj-lt"/>
              <a:buAutoNum type="arabicParenBoth"/>
              <a:defRPr/>
            </a:pPr>
            <a:endParaRPr lang="de-DE" sz="2400" dirty="0" smtClean="0"/>
          </a:p>
          <a:p>
            <a:pPr marL="457200" indent="-457200">
              <a:buFont typeface="+mj-lt"/>
              <a:buAutoNum type="arabicParenBoth"/>
              <a:defRPr/>
            </a:pPr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t="26096" r="73110" b="12230"/>
          <a:stretch/>
        </p:blipFill>
        <p:spPr bwMode="auto">
          <a:xfrm>
            <a:off x="827584" y="1700808"/>
            <a:ext cx="3021553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Beispiel für die ersten beiden Ausbildungsjahre (Blockmodell)</a:t>
            </a:r>
          </a:p>
        </p:txBody>
      </p:sp>
      <p:sp>
        <p:nvSpPr>
          <p:cNvPr id="7" name="Rechteck 6"/>
          <p:cNvSpPr/>
          <p:nvPr/>
        </p:nvSpPr>
        <p:spPr>
          <a:xfrm rot="20649652">
            <a:off x="250816" y="3262277"/>
            <a:ext cx="420895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Beispiel</a:t>
            </a:r>
          </a:p>
        </p:txBody>
      </p:sp>
      <p:sp>
        <p:nvSpPr>
          <p:cNvPr id="34821" name="Inhaltsplatzhalter 2"/>
          <p:cNvSpPr txBox="1">
            <a:spLocks/>
          </p:cNvSpPr>
          <p:nvPr/>
        </p:nvSpPr>
        <p:spPr bwMode="auto">
          <a:xfrm>
            <a:off x="4140200" y="1815728"/>
            <a:ext cx="4176216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2400" dirty="0"/>
              <a:t>Schulblöcke und Praxisphasen wechseln sich ab</a:t>
            </a:r>
          </a:p>
          <a:p>
            <a:r>
              <a:rPr lang="de-DE" altLang="de-DE" sz="2400" dirty="0"/>
              <a:t>Pädiatrie zieht sich quer </a:t>
            </a:r>
            <a:r>
              <a:rPr lang="de-DE" altLang="de-DE" sz="2400" dirty="0" smtClean="0"/>
              <a:t>durch die </a:t>
            </a:r>
            <a:r>
              <a:rPr lang="de-DE" altLang="de-DE" sz="2400" dirty="0"/>
              <a:t>Praxisphasen der drei allgemeinen Versorgungsbereiche</a:t>
            </a:r>
          </a:p>
          <a:p>
            <a:r>
              <a:rPr lang="de-DE" altLang="de-DE" sz="2400" dirty="0" smtClean="0"/>
              <a:t>Urlaub ist nur in den Praxisphasen möglich und durch den Träger der praktischen Ausbildung zu planen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40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t="14770" r="61015" b="4797"/>
          <a:stretch/>
        </p:blipFill>
        <p:spPr bwMode="auto">
          <a:xfrm>
            <a:off x="683568" y="1581212"/>
            <a:ext cx="3496331" cy="4512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Zeitliche Zuordnung der Pflichteinsätze im Rotationsplan (Tagemodell)</a:t>
            </a:r>
          </a:p>
        </p:txBody>
      </p:sp>
      <p:sp>
        <p:nvSpPr>
          <p:cNvPr id="35844" name="Inhaltsplatzhalter 2"/>
          <p:cNvSpPr txBox="1">
            <a:spLocks/>
          </p:cNvSpPr>
          <p:nvPr/>
        </p:nvSpPr>
        <p:spPr bwMode="auto">
          <a:xfrm>
            <a:off x="4500637" y="1772816"/>
            <a:ext cx="410381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2400" dirty="0"/>
              <a:t>Schultage sind in die Praxisphasen integriert</a:t>
            </a:r>
          </a:p>
          <a:p>
            <a:r>
              <a:rPr lang="de-DE" altLang="de-DE" sz="2400" dirty="0"/>
              <a:t>Pädiatrie zieht sich quer durch die Praxisphasen der drei allgemeinen Versorgungsbereiche</a:t>
            </a:r>
          </a:p>
          <a:p>
            <a:r>
              <a:rPr lang="de-DE" altLang="de-DE" sz="2400" dirty="0" smtClean="0"/>
              <a:t>Urlaub </a:t>
            </a:r>
            <a:r>
              <a:rPr lang="de-DE" altLang="de-DE" sz="2400" dirty="0"/>
              <a:t>ist </a:t>
            </a:r>
            <a:r>
              <a:rPr lang="de-DE" altLang="de-DE" sz="2400" dirty="0" smtClean="0"/>
              <a:t>nur in </a:t>
            </a:r>
            <a:r>
              <a:rPr lang="de-DE" altLang="de-DE" sz="2400" dirty="0"/>
              <a:t>den Praxisphasen möglich und durch den Träger der praktischen Ausbildung zu planen</a:t>
            </a:r>
          </a:p>
        </p:txBody>
      </p:sp>
      <p:sp>
        <p:nvSpPr>
          <p:cNvPr id="8" name="Rechteck 7"/>
          <p:cNvSpPr/>
          <p:nvPr/>
        </p:nvSpPr>
        <p:spPr>
          <a:xfrm rot="20649652">
            <a:off x="651783" y="3262277"/>
            <a:ext cx="420895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Beispiel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41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293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000" dirty="0" smtClean="0"/>
              <a:t>Unterschiede Block-/Tagemodell</a:t>
            </a:r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96439"/>
              </p:ext>
            </p:extLst>
          </p:nvPr>
        </p:nvGraphicFramePr>
        <p:xfrm>
          <a:off x="457200" y="1600200"/>
          <a:ext cx="8229600" cy="448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92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Sachverhalt</a:t>
                      </a:r>
                      <a:endParaRPr lang="de-D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Blockmodell</a:t>
                      </a:r>
                      <a:endParaRPr lang="de-D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Tagemodell</a:t>
                      </a:r>
                      <a:endParaRPr lang="de-DE" sz="1800" dirty="0"/>
                    </a:p>
                  </a:txBody>
                  <a:tcPr marT="45726" marB="45726"/>
                </a:tc>
              </a:tr>
              <a:tr h="640171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Gleichmäßige Verteilung der Ausbildungszahlen</a:t>
                      </a:r>
                      <a:endParaRPr lang="de-D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Geschicktes Kombinieren der Blöcke erforderlich</a:t>
                      </a:r>
                      <a:endParaRPr lang="de-D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Ergibt sich außer in den </a:t>
                      </a:r>
                      <a:r>
                        <a:rPr lang="de-DE" sz="1800" baseline="0" dirty="0" smtClean="0"/>
                        <a:t>Ferienzeiten automatisch</a:t>
                      </a:r>
                      <a:endParaRPr lang="de-DE" sz="1800" dirty="0"/>
                    </a:p>
                  </a:txBody>
                  <a:tcPr marT="45726" marB="45726"/>
                </a:tc>
              </a:tr>
              <a:tr h="640171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Planung auf Tageebene</a:t>
                      </a:r>
                      <a:endParaRPr lang="de-D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Nicht erforderlich, da alle Tage in der Woche gleich</a:t>
                      </a:r>
                      <a:endParaRPr lang="de-D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Sowohl</a:t>
                      </a:r>
                      <a:r>
                        <a:rPr lang="de-DE" sz="1800" baseline="0" dirty="0" smtClean="0"/>
                        <a:t> f</a:t>
                      </a:r>
                      <a:r>
                        <a:rPr lang="de-DE" sz="1800" dirty="0" smtClean="0"/>
                        <a:t>ür</a:t>
                      </a:r>
                      <a:r>
                        <a:rPr lang="de-DE" sz="1800" baseline="0" dirty="0" smtClean="0"/>
                        <a:t> Schule als auch für Praxis erforderlich</a:t>
                      </a:r>
                      <a:endParaRPr lang="de-DE" sz="1800" dirty="0"/>
                    </a:p>
                  </a:txBody>
                  <a:tcPr marT="45726" marB="45726"/>
                </a:tc>
              </a:tr>
              <a:tr h="640171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Jährliche Fortschreibung der Planung</a:t>
                      </a:r>
                      <a:endParaRPr lang="de-D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Bei</a:t>
                      </a:r>
                      <a:r>
                        <a:rPr lang="de-DE" sz="1800" baseline="0" dirty="0" smtClean="0"/>
                        <a:t> jeder Kohorte sind Anpassungen erforderlich</a:t>
                      </a:r>
                      <a:endParaRPr lang="de-D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Jedes Jahr nahezu unverändert einsetzbar</a:t>
                      </a:r>
                      <a:endParaRPr lang="de-DE" sz="1800" dirty="0"/>
                    </a:p>
                  </a:txBody>
                  <a:tcPr marT="45726" marB="45726"/>
                </a:tc>
              </a:tr>
              <a:tr h="914529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Praxiseinsätze</a:t>
                      </a:r>
                      <a:endParaRPr lang="de-D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Häufig</a:t>
                      </a:r>
                      <a:r>
                        <a:rPr lang="de-DE" sz="1800" baseline="0" dirty="0" smtClean="0"/>
                        <a:t> in zwei Blöcken mit 4 bis 8 Wochen am Stück</a:t>
                      </a:r>
                      <a:endParaRPr lang="de-D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An 3 Tagen pro Woche für ca. 5 Monate bzw. in den Ferien 5 Tage pro Woche</a:t>
                      </a:r>
                      <a:endParaRPr lang="de-DE" sz="1800" dirty="0"/>
                    </a:p>
                  </a:txBody>
                  <a:tcPr marT="45726" marB="45726"/>
                </a:tc>
              </a:tr>
              <a:tr h="640171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Schulbesuch</a:t>
                      </a:r>
                      <a:endParaRPr lang="de-D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de-DE" sz="1800" baseline="0" dirty="0" smtClean="0"/>
                        <a:t>3 bis 4 Wochen am Stück mit 8 Stunden pro Tag</a:t>
                      </a:r>
                      <a:endParaRPr lang="de-D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 Tage pro Woche mit </a:t>
                      </a:r>
                    </a:p>
                    <a:p>
                      <a:r>
                        <a:rPr lang="de-DE" sz="1800" dirty="0" smtClean="0"/>
                        <a:t>9</a:t>
                      </a:r>
                      <a:r>
                        <a:rPr lang="de-DE" sz="1800" baseline="0" dirty="0" smtClean="0"/>
                        <a:t> Stunden am Tag</a:t>
                      </a:r>
                      <a:endParaRPr lang="de-DE" sz="1800" dirty="0"/>
                    </a:p>
                  </a:txBody>
                  <a:tcPr marT="45726" marB="45726"/>
                </a:tc>
              </a:tr>
              <a:tr h="640171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Urlaub</a:t>
                      </a:r>
                      <a:endParaRPr lang="de-D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Auf ca. 33 Praxiswochen pro Jahr verteilbar</a:t>
                      </a:r>
                      <a:endParaRPr lang="de-DE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Ganzwöchige</a:t>
                      </a:r>
                      <a:r>
                        <a:rPr lang="de-DE" sz="1800" baseline="0" dirty="0" smtClean="0"/>
                        <a:t> Ferien an </a:t>
                      </a:r>
                      <a:r>
                        <a:rPr lang="de-DE" sz="1800" dirty="0" smtClean="0"/>
                        <a:t>ca. 13 Ferienwochen pro Jahr</a:t>
                      </a:r>
                      <a:endParaRPr lang="de-DE" sz="1800" dirty="0"/>
                    </a:p>
                  </a:txBody>
                  <a:tcPr marT="45726" marB="45726"/>
                </a:tc>
              </a:tr>
            </a:tbl>
          </a:graphicData>
        </a:graphic>
      </p:graphicFrame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42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 smtClean="0"/>
          </a:p>
        </p:txBody>
      </p:sp>
      <p:sp>
        <p:nvSpPr>
          <p:cNvPr id="3789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de-DE" altLang="de-DE" sz="6000" dirty="0" smtClean="0"/>
              <a:t>An dieser Stelle:</a:t>
            </a:r>
          </a:p>
          <a:p>
            <a:pPr marL="0" indent="0" algn="ctr">
              <a:spcBef>
                <a:spcPts val="3600"/>
              </a:spcBef>
              <a:buFont typeface="Arial" charset="0"/>
              <a:buNone/>
            </a:pPr>
            <a:r>
              <a:rPr lang="de-DE" altLang="de-DE" sz="6000" dirty="0" smtClean="0"/>
              <a:t>Ihre Fragen zur Planung</a:t>
            </a:r>
            <a:br>
              <a:rPr lang="de-DE" altLang="de-DE" sz="6000" dirty="0" smtClean="0"/>
            </a:br>
            <a:r>
              <a:rPr lang="de-DE" altLang="de-DE" sz="6000" dirty="0" smtClean="0"/>
              <a:t>mit dem Excel-Tool?</a:t>
            </a:r>
            <a:endParaRPr lang="de-DE" altLang="de-DE" dirty="0" smtClean="0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43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23850" y="4076700"/>
            <a:ext cx="8569325" cy="7207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3891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Planungsgrundlagen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Rotation der Versorgungsbereiche in der praktischen Ausbildung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Abbildung der Ausbildungsplanung in einem Excel-Tool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 smtClean="0"/>
              <a:t>Transparenz über die Kapazitäten der Praxiseinsatzstellen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Zusammenfassung und Ausblick</a:t>
            </a:r>
          </a:p>
          <a:p>
            <a:pPr marL="457200" indent="-457200">
              <a:buFont typeface="+mj-lt"/>
              <a:buAutoNum type="arabicParenBoth"/>
              <a:defRPr/>
            </a:pPr>
            <a:endParaRPr lang="de-DE" sz="2400" dirty="0" smtClean="0"/>
          </a:p>
          <a:p>
            <a:pPr marL="457200" indent="-457200">
              <a:buFont typeface="+mj-lt"/>
              <a:buAutoNum type="arabicParenBoth"/>
              <a:defRPr/>
            </a:pPr>
            <a:endParaRPr lang="de-DE" sz="2400" dirty="0"/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44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15343" r="67046" b="69598"/>
          <a:stretch>
            <a:fillRect/>
          </a:stretch>
        </p:blipFill>
        <p:spPr>
          <a:xfrm>
            <a:off x="931863" y="4076700"/>
            <a:ext cx="6880225" cy="199866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93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Erfassen der verfügbaren Praxiseinsatzstellen</a:t>
            </a:r>
          </a:p>
        </p:txBody>
      </p:sp>
      <p:sp>
        <p:nvSpPr>
          <p:cNvPr id="39940" name="Inhaltsplatzhalter 2"/>
          <p:cNvSpPr txBox="1">
            <a:spLocks/>
          </p:cNvSpPr>
          <p:nvPr/>
        </p:nvSpPr>
        <p:spPr bwMode="auto">
          <a:xfrm>
            <a:off x="457200" y="1600200"/>
            <a:ext cx="8229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2400" dirty="0"/>
              <a:t>Tool ermöglicht das Erfassen der tatsächlich verfügbare Praxiseinsatzstellen pro Versorgungsbereich</a:t>
            </a:r>
          </a:p>
          <a:p>
            <a:r>
              <a:rPr lang="de-DE" altLang="de-DE" sz="2400" dirty="0"/>
              <a:t>Unterschiedliche Angaben für jede Kalenderwoche möglich</a:t>
            </a:r>
          </a:p>
          <a:p>
            <a:r>
              <a:rPr lang="de-DE" altLang="de-DE" sz="2400" dirty="0"/>
              <a:t>Für andere Ausbildungen benötigte Kapazitäten sind abzuziehen (bspw. für Hebammen, Notfallsanitäter oder die auslaufenden „alten“ Pflegeausbildungen)</a:t>
            </a:r>
          </a:p>
        </p:txBody>
      </p:sp>
      <p:sp>
        <p:nvSpPr>
          <p:cNvPr id="6" name="Rechteck 5"/>
          <p:cNvSpPr/>
          <p:nvPr/>
        </p:nvSpPr>
        <p:spPr>
          <a:xfrm rot="20649652">
            <a:off x="1889249" y="4664381"/>
            <a:ext cx="514398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Beispiel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45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Abgleich verfügbarer Kapazitäten mit benötigten Praxiseinsatzstellen</a:t>
            </a:r>
          </a:p>
        </p:txBody>
      </p:sp>
      <p:sp>
        <p:nvSpPr>
          <p:cNvPr id="40963" name="Inhaltsplatzhalter 2"/>
          <p:cNvSpPr txBox="1">
            <a:spLocks/>
          </p:cNvSpPr>
          <p:nvPr/>
        </p:nvSpPr>
        <p:spPr bwMode="auto">
          <a:xfrm>
            <a:off x="457200" y="1600200"/>
            <a:ext cx="8229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2400" dirty="0"/>
              <a:t>Eine Grafik pro Versorgungsbereich mit </a:t>
            </a:r>
          </a:p>
          <a:p>
            <a:pPr lvl="1"/>
            <a:r>
              <a:rPr lang="de-DE" altLang="de-DE" sz="2000" dirty="0"/>
              <a:t>verfügbarer Kapazität (rote Linie) und</a:t>
            </a:r>
          </a:p>
          <a:p>
            <a:pPr lvl="1"/>
            <a:r>
              <a:rPr lang="de-DE" altLang="de-DE" sz="2000" dirty="0"/>
              <a:t>benötigten Praxiseinsatzstellen (blaue Linie)</a:t>
            </a:r>
          </a:p>
          <a:p>
            <a:r>
              <a:rPr lang="de-DE" altLang="de-DE" sz="2400" dirty="0"/>
              <a:t>Grafiken werden automatisch generiert auf Basis der geplanten Einsatzbereiche und hinterlegten Kapazitäten</a:t>
            </a:r>
          </a:p>
        </p:txBody>
      </p:sp>
      <p:pic>
        <p:nvPicPr>
          <p:cNvPr id="409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716338"/>
            <a:ext cx="8229600" cy="263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 rot="20649652">
            <a:off x="1889249" y="3821927"/>
            <a:ext cx="514398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Beispiel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46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Prämissen zur Berechnung des</a:t>
            </a:r>
            <a:br>
              <a:rPr lang="de-DE" altLang="de-DE" sz="4000" dirty="0" smtClean="0"/>
            </a:br>
            <a:r>
              <a:rPr lang="de-DE" altLang="de-DE" sz="4000" dirty="0" smtClean="0"/>
              <a:t>Bedarfs an Praxiseinsatzstellen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237084"/>
              </p:ext>
            </p:extLst>
          </p:nvPr>
        </p:nvGraphicFramePr>
        <p:xfrm>
          <a:off x="457200" y="1600200"/>
          <a:ext cx="8229600" cy="4297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728"/>
                <a:gridCol w="4762872"/>
              </a:tblGrid>
              <a:tr h="360199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Einsatzbereiche</a:t>
                      </a:r>
                      <a:r>
                        <a:rPr lang="de-DE" sz="1800" baseline="0" dirty="0" smtClean="0"/>
                        <a:t> gemäß Planungstool</a:t>
                      </a:r>
                      <a:endParaRPr lang="de-DE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Zuordnung</a:t>
                      </a:r>
                      <a:r>
                        <a:rPr lang="de-DE" sz="1800" baseline="0" dirty="0" smtClean="0"/>
                        <a:t> zu Versorgungsbereich für die Berechnung des Bedarfs an Praxiseinsatzstellen</a:t>
                      </a:r>
                      <a:endParaRPr lang="de-DE" sz="1800" dirty="0"/>
                    </a:p>
                  </a:txBody>
                  <a:tcPr marT="45717" marB="45717" anchor="ctr"/>
                </a:tc>
              </a:tr>
              <a:tr h="20867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Orientierungsphase</a:t>
                      </a:r>
                      <a:endParaRPr lang="de-DE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Versorgungsbereich des</a:t>
                      </a:r>
                      <a:r>
                        <a:rPr lang="de-DE" sz="1800" baseline="0" dirty="0" smtClean="0"/>
                        <a:t> Ausbildungsträgers</a:t>
                      </a:r>
                      <a:endParaRPr lang="de-DE" sz="1800" dirty="0"/>
                    </a:p>
                  </a:txBody>
                  <a:tcPr marT="45717" marB="45717" anchor="ctr"/>
                </a:tc>
              </a:tr>
              <a:tr h="20867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Stationäre</a:t>
                      </a:r>
                      <a:r>
                        <a:rPr lang="de-DE" sz="1800" baseline="0" dirty="0" smtClean="0"/>
                        <a:t> Akutpflege (KH)</a:t>
                      </a:r>
                      <a:endParaRPr lang="de-DE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Stationäre Akutpflege</a:t>
                      </a:r>
                      <a:endParaRPr lang="de-DE" sz="1800" dirty="0"/>
                    </a:p>
                  </a:txBody>
                  <a:tcPr marT="45717" marB="45717" anchor="ctr"/>
                </a:tc>
              </a:tr>
              <a:tr h="20867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Stationäre Langzeitpflege (APH)</a:t>
                      </a:r>
                      <a:endParaRPr lang="de-DE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Stationäre Langzeitpflege</a:t>
                      </a:r>
                      <a:endParaRPr lang="de-DE" sz="1800" dirty="0"/>
                    </a:p>
                  </a:txBody>
                  <a:tcPr marT="45717" marB="45717" anchor="ctr"/>
                </a:tc>
              </a:tr>
              <a:tr h="20867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Ambulante Pflege (AD)</a:t>
                      </a:r>
                      <a:endParaRPr lang="de-DE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Ambulante Pflege</a:t>
                      </a:r>
                      <a:endParaRPr lang="de-DE" sz="1800" dirty="0"/>
                    </a:p>
                  </a:txBody>
                  <a:tcPr marT="45717" marB="45717" anchor="ctr"/>
                </a:tc>
              </a:tr>
              <a:tr h="20867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Pädiatrische</a:t>
                      </a:r>
                      <a:r>
                        <a:rPr lang="de-DE" sz="1800" baseline="0" dirty="0" smtClean="0"/>
                        <a:t> Versorgung (Päd)</a:t>
                      </a:r>
                      <a:endParaRPr lang="de-DE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Pädiatrische Versorgung</a:t>
                      </a:r>
                      <a:endParaRPr lang="de-DE" sz="1800" dirty="0"/>
                    </a:p>
                  </a:txBody>
                  <a:tcPr marT="45717" marB="45717" anchor="ctr"/>
                </a:tc>
              </a:tr>
              <a:tr h="360175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Psychiatrische</a:t>
                      </a:r>
                      <a:r>
                        <a:rPr lang="de-DE" sz="1800" baseline="0" dirty="0" smtClean="0"/>
                        <a:t> Versorgung</a:t>
                      </a:r>
                      <a:endParaRPr lang="de-DE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Versorgungsbereich des</a:t>
                      </a:r>
                      <a:r>
                        <a:rPr lang="de-DE" sz="1800" baseline="0" dirty="0" smtClean="0"/>
                        <a:t> Ausbildungsträgers</a:t>
                      </a:r>
                      <a:endParaRPr lang="de-DE" sz="1800" dirty="0"/>
                    </a:p>
                  </a:txBody>
                  <a:tcPr marT="45717" marB="45717" anchor="ctr"/>
                </a:tc>
              </a:tr>
              <a:tr h="360175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Vertiefungseinsatz</a:t>
                      </a:r>
                      <a:endParaRPr lang="de-DE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Versorgungsbereich des</a:t>
                      </a:r>
                      <a:r>
                        <a:rPr lang="de-DE" sz="1800" baseline="0" dirty="0" smtClean="0"/>
                        <a:t> Ausbildungsträgers</a:t>
                      </a:r>
                      <a:endParaRPr lang="de-DE" sz="1800" dirty="0"/>
                    </a:p>
                  </a:txBody>
                  <a:tcPr marT="45717" marB="45717" anchor="ctr"/>
                </a:tc>
              </a:tr>
              <a:tr h="360175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Wahleinsatz 1</a:t>
                      </a:r>
                      <a:endParaRPr lang="de-DE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Versorgungsbereich des</a:t>
                      </a:r>
                      <a:r>
                        <a:rPr lang="de-DE" sz="1800" baseline="0" dirty="0" smtClean="0"/>
                        <a:t> Ausbildungsträgers</a:t>
                      </a:r>
                      <a:endParaRPr lang="de-DE" sz="1800" dirty="0"/>
                    </a:p>
                  </a:txBody>
                  <a:tcPr marT="45717" marB="45717" anchor="ctr"/>
                </a:tc>
              </a:tr>
              <a:tr h="360175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Wahleinsatz 2</a:t>
                      </a:r>
                      <a:endParaRPr lang="de-DE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Versorgungsbereich des</a:t>
                      </a:r>
                      <a:r>
                        <a:rPr lang="de-DE" sz="1800" baseline="0" dirty="0" smtClean="0"/>
                        <a:t> Ausbildungsträgers</a:t>
                      </a:r>
                      <a:endParaRPr lang="de-DE" sz="1800" dirty="0"/>
                    </a:p>
                  </a:txBody>
                  <a:tcPr marT="45717" marB="45717" anchor="ctr"/>
                </a:tc>
              </a:tr>
              <a:tr h="20867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Schule</a:t>
                      </a:r>
                      <a:endParaRPr lang="de-DE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Keine Zuordnung</a:t>
                      </a:r>
                      <a:endParaRPr lang="de-DE" sz="1800" dirty="0"/>
                    </a:p>
                  </a:txBody>
                  <a:tcPr marT="45717" marB="45717" anchor="ctr"/>
                </a:tc>
              </a:tr>
            </a:tbl>
          </a:graphicData>
        </a:graphic>
      </p:graphicFrame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47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711575"/>
            <a:ext cx="812641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Umgang mit kurzfristigen Spitzen über der Kapazitätsgrenze</a:t>
            </a:r>
          </a:p>
        </p:txBody>
      </p:sp>
      <p:sp>
        <p:nvSpPr>
          <p:cNvPr id="4301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Ausgleich von einzelnen Spitzen durch Feinplanung auf Ebene der einzelnen Auszubildenden (bspw. individuelle Verteilung der Urlaubszeiten)</a:t>
            </a:r>
          </a:p>
          <a:p>
            <a:pPr eaLnBrk="1" hangingPunct="1"/>
            <a:r>
              <a:rPr lang="de-DE" altLang="de-DE" sz="2400" dirty="0" smtClean="0"/>
              <a:t>Im Blockmodell zusätzlich Verschieben der Blöcke möglich</a:t>
            </a:r>
          </a:p>
          <a:p>
            <a:pPr eaLnBrk="1" hangingPunct="1"/>
            <a:r>
              <a:rPr lang="de-DE" altLang="de-DE" sz="2400" dirty="0" smtClean="0"/>
              <a:t>Beispiel für eine Auslastungsgrafik im Tagemodell:</a:t>
            </a:r>
          </a:p>
        </p:txBody>
      </p:sp>
      <p:sp>
        <p:nvSpPr>
          <p:cNvPr id="3" name="Ellipse 2"/>
          <p:cNvSpPr/>
          <p:nvPr/>
        </p:nvSpPr>
        <p:spPr>
          <a:xfrm>
            <a:off x="1987550" y="4992688"/>
            <a:ext cx="379413" cy="290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2457450" y="5013325"/>
            <a:ext cx="214313" cy="290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2803525" y="5010150"/>
            <a:ext cx="212725" cy="290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6843713" y="4443413"/>
            <a:ext cx="214312" cy="290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6526213" y="4437063"/>
            <a:ext cx="214312" cy="290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4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48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Dauerhafte höherer Bedarf erfordert Gewinnung zusätzlicher Kapazitäten</a:t>
            </a:r>
          </a:p>
        </p:txBody>
      </p:sp>
      <p:sp>
        <p:nvSpPr>
          <p:cNvPr id="4403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Sind die Kapazitäten deutlich und häufig überschritten, reicht die beste Feinplanung nicht aus, um die benötigten Praxiseinsatzstellen zu gewährleisten</a:t>
            </a:r>
          </a:p>
          <a:p>
            <a:pPr eaLnBrk="1" hangingPunct="1"/>
            <a:r>
              <a:rPr lang="de-DE" altLang="de-DE" sz="2400" dirty="0" smtClean="0"/>
              <a:t>Es müssen zusätzliche Praxiseinsatzstellen im</a:t>
            </a:r>
            <a:br>
              <a:rPr lang="de-DE" altLang="de-DE" sz="2400" dirty="0" smtClean="0"/>
            </a:br>
            <a:r>
              <a:rPr lang="de-DE" altLang="de-DE" sz="2400" dirty="0" smtClean="0"/>
              <a:t>jeweiligen Versorgungsbereich gewonnen werden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716338"/>
            <a:ext cx="7837488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7019925" y="2205038"/>
            <a:ext cx="1800225" cy="11684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Runder Tisch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49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000" dirty="0" smtClean="0"/>
              <a:t>Planung – warum eigentlich?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de-DE" altLang="de-DE" sz="2400" dirty="0" smtClean="0"/>
              <a:t>Die gesetzlichen Vorgaben und Rahmenbedingungen für die generalistische Pflegeausbildung unterscheiden sich deutlich von denen der bisherigen Pflegeausbildungen</a:t>
            </a:r>
          </a:p>
          <a:p>
            <a:pPr eaLnBrk="1" hangingPunct="1">
              <a:spcBef>
                <a:spcPts val="1200"/>
              </a:spcBef>
            </a:pPr>
            <a:r>
              <a:rPr lang="de-DE" altLang="de-DE" sz="2400" dirty="0" smtClean="0"/>
              <a:t>Eine Neuerung sind Pflichteinsätze in 5 Versorgungsbereichen im Umfang von insgesamt 1.440 Stunden </a:t>
            </a:r>
          </a:p>
          <a:p>
            <a:pPr eaLnBrk="1" hangingPunct="1">
              <a:spcBef>
                <a:spcPts val="1200"/>
              </a:spcBef>
            </a:pPr>
            <a:r>
              <a:rPr lang="de-DE" altLang="de-DE" sz="2400" dirty="0" smtClean="0"/>
              <a:t>Zusätzliche Kooperationen werden in aller Regel nötig sein, um eine gesetzeskonforme Ausbildung zu ermöglichen</a:t>
            </a:r>
          </a:p>
          <a:p>
            <a:pPr eaLnBrk="1" hangingPunct="1">
              <a:spcBef>
                <a:spcPts val="1200"/>
              </a:spcBef>
            </a:pPr>
            <a:r>
              <a:rPr lang="de-DE" altLang="de-DE" sz="2400" dirty="0" smtClean="0"/>
              <a:t>Eine gesetzeskonforme Ausbildung muss bei Abschluss des Ausbildungsvertrags sichergestellt und durch einen Ausbildungsplan dokumentiert sein</a:t>
            </a: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23850" y="4843463"/>
            <a:ext cx="8569325" cy="7191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4505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Planungsgrundlagen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Rotation der Versorgungsbereiche in der praktischen Ausbildung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Abbildung der Ausbildungsplanung in einem Excel-Tool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Transparenz über die Kapazitäten der Praxiseinsatzstellen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arenBoth"/>
              <a:defRPr/>
            </a:pPr>
            <a:r>
              <a:rPr lang="de-DE" sz="2400" dirty="0" smtClean="0"/>
              <a:t>Zusammenfassung und Ausblick</a:t>
            </a:r>
          </a:p>
          <a:p>
            <a:pPr marL="457200" indent="-457200">
              <a:buFont typeface="+mj-lt"/>
              <a:buAutoNum type="arabicParenBoth"/>
              <a:defRPr/>
            </a:pPr>
            <a:endParaRPr lang="de-DE" sz="2400" dirty="0" smtClean="0"/>
          </a:p>
          <a:p>
            <a:pPr marL="457200" indent="-457200">
              <a:buFont typeface="+mj-lt"/>
              <a:buAutoNum type="arabicParenBoth"/>
              <a:defRPr/>
            </a:pPr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50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Ausbildungsplanung in der generalistischen Pflegeausbildung</a:t>
            </a:r>
          </a:p>
        </p:txBody>
      </p:sp>
      <p:sp>
        <p:nvSpPr>
          <p:cNvPr id="4608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 dirty="0" smtClean="0"/>
              <a:t>Klären der Eckwerte und Rahmenbedingungen durch</a:t>
            </a:r>
            <a:br>
              <a:rPr lang="de-DE" altLang="de-DE" sz="2400" dirty="0" smtClean="0"/>
            </a:br>
            <a:r>
              <a:rPr lang="de-DE" altLang="de-DE" sz="2400" dirty="0" smtClean="0"/>
              <a:t>„Runde Tische“ mit allen Beteiligten</a:t>
            </a:r>
          </a:p>
          <a:p>
            <a:r>
              <a:rPr lang="de-DE" altLang="de-DE" sz="2400" dirty="0" smtClean="0"/>
              <a:t>Erstellen einer Ausbildungsplanung durch Zusammenführen</a:t>
            </a:r>
          </a:p>
          <a:p>
            <a:pPr lvl="1"/>
            <a:r>
              <a:rPr lang="de-DE" altLang="de-DE" sz="2000" dirty="0" smtClean="0"/>
              <a:t>der gesetzlichen Vorgaben sowie </a:t>
            </a:r>
          </a:p>
          <a:p>
            <a:pPr lvl="1"/>
            <a:r>
              <a:rPr lang="de-DE" altLang="de-DE" sz="2000" dirty="0" smtClean="0"/>
              <a:t>der Eckwerte und Rahmenbedingungen vor Ort</a:t>
            </a:r>
          </a:p>
          <a:p>
            <a:r>
              <a:rPr lang="de-DE" altLang="de-DE" sz="2400" dirty="0" smtClean="0"/>
              <a:t>Unterstützung kann ein Tool leisten</a:t>
            </a:r>
          </a:p>
          <a:p>
            <a:pPr lvl="1"/>
            <a:r>
              <a:rPr lang="de-DE" altLang="de-DE" sz="2000" dirty="0" smtClean="0"/>
              <a:t>bei der Erfassung von Vorgaben und Rahmenbedingungen </a:t>
            </a:r>
          </a:p>
          <a:p>
            <a:pPr lvl="1"/>
            <a:r>
              <a:rPr lang="de-DE" altLang="de-DE" sz="2000" dirty="0" smtClean="0"/>
              <a:t>bei der zeitlichen Planung der Abfolge von Schul- und Praxiseinsätzen</a:t>
            </a:r>
          </a:p>
          <a:p>
            <a:pPr lvl="1"/>
            <a:r>
              <a:rPr lang="de-DE" altLang="de-DE" sz="2000" dirty="0" smtClean="0"/>
              <a:t>bei der Erhebung der verfügbaren Praxiseinsatzstellen</a:t>
            </a:r>
          </a:p>
          <a:p>
            <a:pPr lvl="1"/>
            <a:r>
              <a:rPr lang="de-DE" altLang="de-DE" sz="2000" dirty="0" smtClean="0"/>
              <a:t>beim Abgleich der verfügbaren und benötigten Praxiseinsatzstellen</a:t>
            </a:r>
          </a:p>
          <a:p>
            <a:r>
              <a:rPr lang="de-DE" altLang="de-DE" sz="2400" dirty="0" smtClean="0"/>
              <a:t>Nachsteuerung bei Bedarf wieder über „Runde Tische“</a:t>
            </a: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51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Funktionen des Tools pro Tabellenblatt</a:t>
            </a:r>
            <a:br>
              <a:rPr lang="de-DE" altLang="de-DE" sz="4000" dirty="0" smtClean="0"/>
            </a:br>
            <a:r>
              <a:rPr lang="de-DE" altLang="de-DE" sz="4000" dirty="0" smtClean="0"/>
              <a:t>(Blockmodell)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732878"/>
              </p:ext>
            </p:extLst>
          </p:nvPr>
        </p:nvGraphicFramePr>
        <p:xfrm>
          <a:off x="457200" y="1600200"/>
          <a:ext cx="8229600" cy="421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68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Funktion</a:t>
                      </a:r>
                      <a:endParaRPr lang="de-DE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Tabellenblatt</a:t>
                      </a:r>
                      <a:endParaRPr lang="de-DE" sz="1800" dirty="0"/>
                    </a:p>
                  </a:txBody>
                  <a:tcPr marT="45723" marB="45723"/>
                </a:tc>
              </a:tr>
              <a:tr h="640128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Festlegen</a:t>
                      </a:r>
                      <a:r>
                        <a:rPr lang="de-DE" sz="1800" baseline="0" dirty="0" smtClean="0"/>
                        <a:t> von Prämissen</a:t>
                      </a:r>
                      <a:br>
                        <a:rPr lang="de-DE" sz="1800" baseline="0" dirty="0" smtClean="0"/>
                      </a:br>
                      <a:r>
                        <a:rPr lang="de-DE" sz="1800" baseline="0" dirty="0" smtClean="0"/>
                        <a:t>(bspw. Arbeitszeiten)</a:t>
                      </a:r>
                      <a:endParaRPr lang="de-DE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Blockplanung</a:t>
                      </a:r>
                      <a:r>
                        <a:rPr lang="de-DE" sz="1800" baseline="0" dirty="0" smtClean="0"/>
                        <a:t> [Startmonat]</a:t>
                      </a:r>
                      <a:br>
                        <a:rPr lang="de-DE" sz="1800" baseline="0" dirty="0" smtClean="0"/>
                      </a:br>
                      <a:r>
                        <a:rPr lang="de-DE" sz="1800" baseline="0" dirty="0" smtClean="0"/>
                        <a:t>Zeilen 3-14, Spalten C und D</a:t>
                      </a:r>
                      <a:endParaRPr lang="de-DE" sz="1800" dirty="0"/>
                    </a:p>
                  </a:txBody>
                  <a:tcPr marT="45723" marB="45723"/>
                </a:tc>
              </a:tr>
              <a:tr h="640128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Überwachung der gesetzlichen Mindeststunden pro Pflichteinsatz</a:t>
                      </a:r>
                      <a:endParaRPr lang="de-DE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Blockplanung</a:t>
                      </a:r>
                      <a:r>
                        <a:rPr lang="de-DE" sz="1800" baseline="0" dirty="0" smtClean="0"/>
                        <a:t> [Startmonat]</a:t>
                      </a:r>
                      <a:br>
                        <a:rPr lang="de-DE" sz="1800" baseline="0" dirty="0" smtClean="0"/>
                      </a:br>
                      <a:r>
                        <a:rPr lang="de-DE" sz="1800" baseline="0" dirty="0" smtClean="0"/>
                        <a:t>Zeilen 3-14, ab Spalte E</a:t>
                      </a:r>
                      <a:endParaRPr lang="de-DE" sz="1800" dirty="0" smtClean="0"/>
                    </a:p>
                  </a:txBody>
                  <a:tcPr marT="45723" marB="45723"/>
                </a:tc>
              </a:tr>
              <a:tr h="640128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Zuordnung der Auszubildenden zu den Pfaden</a:t>
                      </a:r>
                      <a:endParaRPr lang="de-DE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Blockplanung</a:t>
                      </a:r>
                      <a:r>
                        <a:rPr lang="de-DE" sz="1800" baseline="0" dirty="0" smtClean="0"/>
                        <a:t> [Startmonat]</a:t>
                      </a:r>
                      <a:br>
                        <a:rPr lang="de-DE" sz="1800" baseline="0" dirty="0" smtClean="0"/>
                      </a:br>
                      <a:r>
                        <a:rPr lang="de-DE" sz="1800" baseline="0" dirty="0" smtClean="0"/>
                        <a:t>Zeilen 15-19, ab Spalte E</a:t>
                      </a:r>
                      <a:endParaRPr lang="de-DE" sz="1800" dirty="0" smtClean="0"/>
                    </a:p>
                  </a:txBody>
                  <a:tcPr marT="45723" marB="45723"/>
                </a:tc>
              </a:tr>
              <a:tr h="640128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Zeitliches Hinterlegen der Einsatzbereiche pro Pfad</a:t>
                      </a:r>
                      <a:endParaRPr lang="de-DE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Blockplanung</a:t>
                      </a:r>
                      <a:r>
                        <a:rPr lang="de-DE" sz="1800" baseline="0" dirty="0" smtClean="0"/>
                        <a:t> [Startmonat]</a:t>
                      </a:r>
                      <a:br>
                        <a:rPr lang="de-DE" sz="1800" baseline="0" dirty="0" smtClean="0"/>
                      </a:br>
                      <a:r>
                        <a:rPr lang="de-DE" sz="1800" baseline="0" dirty="0" smtClean="0"/>
                        <a:t>ab Zeile 22 und ab Spalte E</a:t>
                      </a:r>
                      <a:endParaRPr lang="de-DE" sz="1800" dirty="0" smtClean="0"/>
                    </a:p>
                  </a:txBody>
                  <a:tcPr marT="45723" marB="45723"/>
                </a:tc>
              </a:tr>
              <a:tr h="640128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Erfassen der verfügbaren Praxiseinsatzstellen</a:t>
                      </a:r>
                      <a:endParaRPr lang="de-DE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Praxisauslastung Zahlenliste</a:t>
                      </a:r>
                      <a:br>
                        <a:rPr lang="de-DE" sz="1800" dirty="0" smtClean="0"/>
                      </a:br>
                      <a:r>
                        <a:rPr lang="de-DE" sz="1800" dirty="0" smtClean="0"/>
                        <a:t>Spalten J bis</a:t>
                      </a:r>
                      <a:r>
                        <a:rPr lang="de-DE" sz="1800" baseline="0" dirty="0" smtClean="0"/>
                        <a:t> N</a:t>
                      </a:r>
                      <a:endParaRPr lang="de-DE" sz="1800" dirty="0"/>
                    </a:p>
                  </a:txBody>
                  <a:tcPr marT="45723" marB="45723"/>
                </a:tc>
              </a:tr>
              <a:tr h="640128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Grafiken</a:t>
                      </a:r>
                      <a:r>
                        <a:rPr lang="de-DE" sz="1800" baseline="0" dirty="0" smtClean="0"/>
                        <a:t> zur Auslastung der Praxiseinsatzstellen</a:t>
                      </a:r>
                      <a:endParaRPr lang="de-DE" sz="1800" dirty="0" smtClean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Praxisauslastung Grafiken</a:t>
                      </a:r>
                      <a:endParaRPr lang="de-DE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52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 smtClean="0"/>
              <a:t>Funktionen des Tools pro Tabellenblatt</a:t>
            </a:r>
            <a:br>
              <a:rPr lang="de-DE" altLang="de-DE" sz="4000" dirty="0" smtClean="0"/>
            </a:br>
            <a:r>
              <a:rPr lang="de-DE" altLang="de-DE" sz="4000" dirty="0" smtClean="0"/>
              <a:t>(Tagemodell)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137182"/>
              </p:ext>
            </p:extLst>
          </p:nvPr>
        </p:nvGraphicFramePr>
        <p:xfrm>
          <a:off x="457200" y="1600200"/>
          <a:ext cx="8229600" cy="465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06496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Funktion</a:t>
                      </a:r>
                      <a:endParaRPr lang="de-DE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Tabellenblatt</a:t>
                      </a:r>
                      <a:endParaRPr lang="de-DE" sz="1800" dirty="0"/>
                    </a:p>
                  </a:txBody>
                  <a:tcPr marT="45723" marB="45723"/>
                </a:tc>
              </a:tr>
              <a:tr h="53636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de-DE" sz="1800" dirty="0" smtClean="0"/>
                        <a:t>Festlegen</a:t>
                      </a:r>
                      <a:r>
                        <a:rPr lang="de-DE" sz="1800" baseline="0" dirty="0" smtClean="0"/>
                        <a:t> von Prämissen</a:t>
                      </a:r>
                      <a:br>
                        <a:rPr lang="de-DE" sz="1800" baseline="0" dirty="0" smtClean="0"/>
                      </a:br>
                      <a:r>
                        <a:rPr lang="de-DE" sz="1800" baseline="0" dirty="0" smtClean="0"/>
                        <a:t>(bspw. Arbeitszeiten)</a:t>
                      </a:r>
                      <a:endParaRPr lang="de-DE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de-DE" sz="1800" dirty="0" smtClean="0"/>
                        <a:t>Tageplanung</a:t>
                      </a:r>
                      <a:r>
                        <a:rPr lang="de-DE" sz="1800" baseline="0" dirty="0" smtClean="0"/>
                        <a:t> [Startmonat]</a:t>
                      </a:r>
                      <a:br>
                        <a:rPr lang="de-DE" sz="1800" baseline="0" dirty="0" smtClean="0"/>
                      </a:br>
                      <a:r>
                        <a:rPr lang="de-DE" sz="1800" baseline="0" dirty="0" smtClean="0"/>
                        <a:t>Zeilen 3-14, Spalten C und D</a:t>
                      </a:r>
                      <a:endParaRPr lang="de-DE" sz="1800" dirty="0"/>
                    </a:p>
                  </a:txBody>
                  <a:tcPr marT="45723" marB="45723"/>
                </a:tc>
              </a:tr>
              <a:tr h="53636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de-DE" sz="1800" dirty="0" smtClean="0"/>
                        <a:t>Überwachung der gesetzlichen Mindeststunden pro Pflichteinsatz</a:t>
                      </a:r>
                      <a:endParaRPr lang="de-DE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Tageplanung</a:t>
                      </a:r>
                      <a:r>
                        <a:rPr lang="de-DE" sz="1800" baseline="0" dirty="0" smtClean="0"/>
                        <a:t> [Startmonat]</a:t>
                      </a:r>
                      <a:br>
                        <a:rPr lang="de-DE" sz="1800" baseline="0" dirty="0" smtClean="0"/>
                      </a:br>
                      <a:r>
                        <a:rPr lang="de-DE" sz="1800" baseline="0" dirty="0" smtClean="0"/>
                        <a:t>Zeilen 3-14, ab Spalte F</a:t>
                      </a:r>
                      <a:endParaRPr lang="de-DE" sz="1800" dirty="0" smtClean="0"/>
                    </a:p>
                  </a:txBody>
                  <a:tcPr marT="45723" marB="45723"/>
                </a:tc>
              </a:tr>
              <a:tr h="53636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de-DE" sz="1800" dirty="0" smtClean="0"/>
                        <a:t>Zuordnung der Auszubildenden zu den Pfaden</a:t>
                      </a:r>
                      <a:endParaRPr lang="de-DE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Tageplanung</a:t>
                      </a:r>
                      <a:r>
                        <a:rPr lang="de-DE" sz="1800" baseline="0" dirty="0" smtClean="0"/>
                        <a:t> [Startmonat]</a:t>
                      </a:r>
                      <a:br>
                        <a:rPr lang="de-DE" sz="1800" baseline="0" dirty="0" smtClean="0"/>
                      </a:br>
                      <a:r>
                        <a:rPr lang="de-DE" sz="1800" baseline="0" dirty="0" smtClean="0"/>
                        <a:t>Zeilen 15-19, ab Spalte F</a:t>
                      </a:r>
                      <a:endParaRPr lang="de-DE" sz="1800" dirty="0" smtClean="0"/>
                    </a:p>
                  </a:txBody>
                  <a:tcPr marT="45723" marB="45723"/>
                </a:tc>
              </a:tr>
              <a:tr h="53636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Zuordnen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des Schuljahres zu jeder Woche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[erforderlich jeweils pro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Kohorte]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Tageplanung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[Startmonat]</a:t>
                      </a:r>
                      <a:b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ab Zeile 22, Spalte E</a:t>
                      </a:r>
                      <a:endParaRPr lang="de-DE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</a:tr>
              <a:tr h="53636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de-DE" sz="1800" dirty="0" smtClean="0"/>
                        <a:t>Zeitliches Hinterlegen der Einsatzbereiche pro Pfad</a:t>
                      </a:r>
                      <a:endParaRPr lang="de-DE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Tageplanung</a:t>
                      </a:r>
                      <a:r>
                        <a:rPr lang="de-DE" sz="1800" baseline="0" dirty="0" smtClean="0"/>
                        <a:t> [Startmonat]</a:t>
                      </a:r>
                      <a:br>
                        <a:rPr lang="de-DE" sz="1800" baseline="0" dirty="0" smtClean="0"/>
                      </a:br>
                      <a:r>
                        <a:rPr lang="de-DE" sz="1800" baseline="0" dirty="0" smtClean="0"/>
                        <a:t>ab Zeile 22 und ab Spalte F</a:t>
                      </a:r>
                      <a:endParaRPr lang="de-DE" sz="1800" dirty="0" smtClean="0"/>
                    </a:p>
                  </a:txBody>
                  <a:tcPr marT="45723" marB="45723"/>
                </a:tc>
              </a:tr>
              <a:tr h="53636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de-DE" sz="1800" dirty="0" smtClean="0"/>
                        <a:t>Erfassen der verfügbaren Praxiseinsatzstellen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de-DE" sz="1800" dirty="0" smtClean="0"/>
                        <a:t>Praxisauslastung Zahlenliste</a:t>
                      </a:r>
                      <a:br>
                        <a:rPr lang="de-DE" sz="1800" dirty="0" smtClean="0"/>
                      </a:br>
                      <a:r>
                        <a:rPr lang="de-DE" sz="1800" dirty="0" smtClean="0"/>
                        <a:t>Spalten J bis</a:t>
                      </a:r>
                      <a:r>
                        <a:rPr lang="de-DE" sz="1800" baseline="0" dirty="0" smtClean="0"/>
                        <a:t> N</a:t>
                      </a:r>
                      <a:endParaRPr lang="de-DE" sz="1800" dirty="0"/>
                    </a:p>
                  </a:txBody>
                  <a:tcPr marT="45723" marB="45723"/>
                </a:tc>
              </a:tr>
              <a:tr h="53636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de-DE" sz="1800" dirty="0" smtClean="0"/>
                        <a:t>Grafiken</a:t>
                      </a:r>
                      <a:r>
                        <a:rPr lang="de-DE" sz="1800" baseline="0" dirty="0" smtClean="0"/>
                        <a:t> zur Auslastung der Praxiseinsatzstellen</a:t>
                      </a:r>
                      <a:endParaRPr lang="de-DE" sz="1800" dirty="0" smtClean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de-DE" sz="1800" dirty="0" smtClean="0"/>
                        <a:t>Praxisauslastung Grafiken</a:t>
                      </a:r>
                      <a:endParaRPr lang="de-DE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53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000" dirty="0" smtClean="0"/>
              <a:t>Nächste mögliche Schritte</a:t>
            </a:r>
          </a:p>
        </p:txBody>
      </p:sp>
      <p:sp>
        <p:nvSpPr>
          <p:cNvPr id="491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Einberufen bzw. Weiterführung „Runder Tische“ mit Beteiligung </a:t>
            </a:r>
            <a:r>
              <a:rPr lang="de-DE" altLang="de-DE" sz="2400" u="sng" dirty="0" smtClean="0"/>
              <a:t>aller</a:t>
            </a:r>
            <a:r>
              <a:rPr lang="de-DE" altLang="de-DE" sz="2400" dirty="0" smtClean="0"/>
              <a:t> Versorgungsbereiche und Pflegeschulen</a:t>
            </a:r>
            <a:br>
              <a:rPr lang="de-DE" altLang="de-DE" sz="2400" dirty="0" smtClean="0"/>
            </a:br>
            <a:endParaRPr lang="de-DE" altLang="de-DE" sz="2400" dirty="0" smtClean="0"/>
          </a:p>
          <a:p>
            <a:pPr eaLnBrk="1" hangingPunct="1"/>
            <a:r>
              <a:rPr lang="de-DE" altLang="de-DE" sz="2400" dirty="0" smtClean="0"/>
              <a:t>Erstellen einer ersten Planung auf Basis der Daten aus der Prognose, die bis 15. Juni 2019 an die BWKG zu melden ist</a:t>
            </a:r>
          </a:p>
          <a:p>
            <a:pPr eaLnBrk="1" hangingPunct="1"/>
            <a:endParaRPr lang="de-DE" altLang="de-DE" sz="2400" dirty="0" smtClean="0"/>
          </a:p>
          <a:p>
            <a:pPr eaLnBrk="1" hangingPunct="1"/>
            <a:endParaRPr lang="de-DE" altLang="de-DE" sz="2400" dirty="0" smtClean="0"/>
          </a:p>
          <a:p>
            <a:pPr eaLnBrk="1" hangingPunct="1"/>
            <a:endParaRPr lang="de-DE" altLang="de-DE" sz="2400" dirty="0" smtClean="0"/>
          </a:p>
        </p:txBody>
      </p:sp>
      <p:sp>
        <p:nvSpPr>
          <p:cNvPr id="7" name="Rechteck 6"/>
          <p:cNvSpPr/>
          <p:nvPr/>
        </p:nvSpPr>
        <p:spPr>
          <a:xfrm>
            <a:off x="539750" y="4221163"/>
            <a:ext cx="8064500" cy="1223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/>
              <a:t>Das Nichteinbinden von Vertretern aller Versorgungsbereiche birgt ebenso wie das Fehlen einer vorausschauenden Planung das Risiko nachhaltig sinkender Ausbildungszahlen!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54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 smtClean="0"/>
          </a:p>
        </p:txBody>
      </p:sp>
      <p:sp>
        <p:nvSpPr>
          <p:cNvPr id="501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de-DE" altLang="de-DE" dirty="0" smtClean="0"/>
          </a:p>
          <a:p>
            <a:pPr marL="0" indent="0" algn="ctr">
              <a:buFont typeface="Arial" charset="0"/>
              <a:buNone/>
            </a:pPr>
            <a:r>
              <a:rPr lang="de-DE" altLang="de-DE" sz="6000" dirty="0" smtClean="0"/>
              <a:t>Ihre Fragen?</a:t>
            </a:r>
          </a:p>
          <a:p>
            <a:pPr marL="0" indent="0" algn="ctr">
              <a:buFont typeface="Arial" charset="0"/>
              <a:buNone/>
            </a:pPr>
            <a:endParaRPr lang="de-DE" altLang="de-DE" sz="6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de-DE" altLang="de-DE" sz="2400" dirty="0" smtClean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altLang="de-DE" sz="2400" dirty="0" smtClean="0">
                <a:solidFill>
                  <a:srgbClr val="000000"/>
                </a:solidFill>
              </a:rPr>
              <a:t>Kontakt: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altLang="de-DE" sz="2400" dirty="0" smtClean="0">
                <a:solidFill>
                  <a:srgbClr val="000000"/>
                </a:solidFill>
              </a:rPr>
              <a:t>Ingo Eble, Landratsamt Rastatt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000000"/>
              </a:buClr>
              <a:buFont typeface="Webdings" pitchFamily="18" charset="2"/>
              <a:buNone/>
              <a:defRPr/>
            </a:pPr>
            <a:r>
              <a:rPr lang="de-DE" altLang="de-DE" sz="2400" dirty="0" smtClean="0"/>
              <a:t>i.eble@landkreis-rastatt.de</a:t>
            </a:r>
          </a:p>
          <a:p>
            <a:pPr marL="0" indent="0" fontAlgn="auto">
              <a:spcAft>
                <a:spcPts val="0"/>
              </a:spcAft>
              <a:buClr>
                <a:srgbClr val="000000"/>
              </a:buClr>
              <a:buFont typeface="Webdings" pitchFamily="18" charset="2"/>
              <a:buNone/>
              <a:defRPr/>
            </a:pPr>
            <a:endParaRPr lang="de-DE" altLang="de-DE" sz="2400" dirty="0">
              <a:solidFill>
                <a:srgbClr val="00000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de-DE" altLang="de-DE" sz="6000" dirty="0" smtClean="0"/>
          </a:p>
          <a:p>
            <a:pPr marL="0" indent="0" algn="ctr">
              <a:buFont typeface="Arial" charset="0"/>
              <a:buNone/>
            </a:pPr>
            <a:endParaRPr lang="de-DE" altLang="de-DE" sz="6000" dirty="0"/>
          </a:p>
          <a:p>
            <a:pPr marL="0" indent="0" algn="ctr">
              <a:buFont typeface="Arial" charset="0"/>
              <a:buNone/>
            </a:pPr>
            <a:endParaRPr lang="de-DE" altLang="de-DE" dirty="0" smtClean="0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55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80487"/>
              </p:ext>
            </p:extLst>
          </p:nvPr>
        </p:nvGraphicFramePr>
        <p:xfrm>
          <a:off x="457200" y="549275"/>
          <a:ext cx="8305800" cy="57603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8416"/>
                <a:gridCol w="1911846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</a:tblGrid>
              <a:tr h="365680">
                <a:tc rowSpan="2"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Pfad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19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Pflichteinsätze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der Auszubildenden in den ersten beiden Ausbildungsjahren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6568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1.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2.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3.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de-DE" sz="1800" b="1" baseline="0" dirty="0" smtClean="0">
                          <a:solidFill>
                            <a:schemeClr val="tx1"/>
                          </a:solidFill>
                        </a:rPr>
                        <a:t>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1a</a:t>
                      </a: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Orientierungsphase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beim Träger der praktischen Ausbildung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1b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1c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1d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1e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2a</a:t>
                      </a: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2b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2c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2d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2e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3a</a:t>
                      </a: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3b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3c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3d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3e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829776"/>
              </p:ext>
            </p:extLst>
          </p:nvPr>
        </p:nvGraphicFramePr>
        <p:xfrm>
          <a:off x="457200" y="549275"/>
          <a:ext cx="8305800" cy="57603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8416"/>
                <a:gridCol w="1911846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  <a:gridCol w="318641"/>
              </a:tblGrid>
              <a:tr h="365680">
                <a:tc rowSpan="2"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Pfad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19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Pflichteinsätze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der Auszubildenden in den ersten beiden Ausbildungsjahren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6568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1.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2.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3.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de-DE" sz="1800" b="1" baseline="0" dirty="0" smtClean="0">
                          <a:solidFill>
                            <a:schemeClr val="tx1"/>
                          </a:solidFill>
                        </a:rPr>
                        <a:t>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1a</a:t>
                      </a: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Orientierungsphase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beim Träger der praktischen Ausbildung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1b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1c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1d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1e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2a</a:t>
                      </a: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2b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2c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2d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2e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3a</a:t>
                      </a: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3b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3c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3d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3e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5991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388419"/>
              </p:ext>
            </p:extLst>
          </p:nvPr>
        </p:nvGraphicFramePr>
        <p:xfrm>
          <a:off x="457199" y="549275"/>
          <a:ext cx="8075243" cy="57603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7852"/>
                <a:gridCol w="1852137"/>
                <a:gridCol w="233320"/>
                <a:gridCol w="233320"/>
                <a:gridCol w="233320"/>
                <a:gridCol w="233320"/>
                <a:gridCol w="233320"/>
                <a:gridCol w="233320"/>
                <a:gridCol w="233320"/>
                <a:gridCol w="233320"/>
                <a:gridCol w="233320"/>
                <a:gridCol w="233320"/>
                <a:gridCol w="233320"/>
                <a:gridCol w="233320"/>
                <a:gridCol w="233320"/>
                <a:gridCol w="233320"/>
                <a:gridCol w="233320"/>
                <a:gridCol w="233320"/>
                <a:gridCol w="308689"/>
                <a:gridCol w="308689"/>
                <a:gridCol w="308689"/>
                <a:gridCol w="308689"/>
                <a:gridCol w="308689"/>
                <a:gridCol w="308689"/>
              </a:tblGrid>
              <a:tr h="365680">
                <a:tc rowSpan="2"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Pfad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3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Pflichteinsätze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der Auszubildenden in den ersten beiden Ausbildungsjahren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6568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1.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2.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3.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de-DE" sz="1800" b="1" baseline="0" dirty="0" smtClean="0">
                          <a:solidFill>
                            <a:schemeClr val="tx1"/>
                          </a:solidFill>
                        </a:rPr>
                        <a:t> Halbjahr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1a</a:t>
                      </a: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Orientierungsphase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beim Träger der praktischen Ausbildung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1b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1c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1d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1e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2a</a:t>
                      </a: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2b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2c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2d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2e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3a</a:t>
                      </a: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3b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3c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3d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5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3e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762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8" marB="4570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Einsätze in den ersten beiden Ausbildungsjahren</a:t>
            </a:r>
          </a:p>
        </p:txBody>
      </p:sp>
      <p:graphicFrame>
        <p:nvGraphicFramePr>
          <p:cNvPr id="5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201838"/>
              </p:ext>
            </p:extLst>
          </p:nvPr>
        </p:nvGraphicFramePr>
        <p:xfrm>
          <a:off x="395536" y="1731963"/>
          <a:ext cx="8424936" cy="39893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0360"/>
                <a:gridCol w="1440160"/>
                <a:gridCol w="3744416"/>
              </a:tblGrid>
              <a:tr h="505668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Einsatzbereich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Umfang (h) 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Einsatzort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68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Orientierungseinsatz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mind.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400-460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u="none" dirty="0" smtClean="0">
                          <a:solidFill>
                            <a:schemeClr val="tx1"/>
                          </a:solidFill>
                        </a:rPr>
                        <a:t>Träger der praktischen Ausbildung</a:t>
                      </a:r>
                      <a:endParaRPr lang="de-DE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619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Versorgungsbereich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I</a:t>
                      </a:r>
                      <a:b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(bspw. ambulante Pflege)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mind. 400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Träger der praktischen Ausbildung </a:t>
                      </a:r>
                      <a:r>
                        <a:rPr lang="de-DE" sz="1600" b="1" u="sng" dirty="0" smtClean="0">
                          <a:solidFill>
                            <a:schemeClr val="tx1"/>
                          </a:solidFill>
                        </a:rPr>
                        <a:t>oder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Kooperation mit ambulantem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Dienst*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619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Versorgungsbereich 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b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(bspw. stationäre Akutpflege)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mind. 400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Träger der praktischen Ausbildung </a:t>
                      </a:r>
                      <a:r>
                        <a:rPr lang="de-DE" sz="1600" b="1" u="sng" dirty="0" smtClean="0">
                          <a:solidFill>
                            <a:schemeClr val="tx1"/>
                          </a:solidFill>
                        </a:rPr>
                        <a:t>oder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Kooperation mit Krankenhaus*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619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Versorgungsbereich 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b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(bspw. stationäre Langzeitpflege)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mind. 400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Träger der praktischen Ausbildung </a:t>
                      </a:r>
                      <a:r>
                        <a:rPr lang="de-DE" sz="1600" b="1" u="sng" dirty="0" smtClean="0">
                          <a:solidFill>
                            <a:schemeClr val="tx1"/>
                          </a:solidFill>
                        </a:rPr>
                        <a:t>oder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Kooperation mit (Alten-)Pflegeheim*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096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Pädiatrische Versorgung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mind. 60-120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Träger der praktischen Ausbildung </a:t>
                      </a:r>
                      <a:r>
                        <a:rPr lang="de-DE" sz="1600" b="1" u="sng" dirty="0" smtClean="0">
                          <a:solidFill>
                            <a:schemeClr val="tx1"/>
                          </a:solidFill>
                        </a:rPr>
                        <a:t>oder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Kooperation mit zugelassener Einrichtung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096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Theoretischer + praktischer Unterricht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mind.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1.400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u="none" dirty="0" smtClean="0">
                          <a:solidFill>
                            <a:schemeClr val="tx1"/>
                          </a:solidFill>
                        </a:rPr>
                        <a:t>Pflegeschule</a:t>
                      </a:r>
                      <a:endParaRPr lang="de-DE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95288" y="5732463"/>
            <a:ext cx="83677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9388" indent="-179388">
              <a:defRPr/>
            </a:pPr>
            <a:r>
              <a:rPr lang="de-DE" sz="1600" b="1" dirty="0">
                <a:latin typeface="+mn-lt"/>
              </a:rPr>
              <a:t>*	Mindestens ein Praxiseinsatz in einem der drei Versorgungsbereiche muss beim Träger der praktischen Ausbildung absolviert werden 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000" dirty="0" smtClean="0"/>
              <a:t>Einsätze im dritten Ausbildungsjahr</a:t>
            </a:r>
          </a:p>
        </p:txBody>
      </p:sp>
      <p:graphicFrame>
        <p:nvGraphicFramePr>
          <p:cNvPr id="5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250454"/>
              </p:ext>
            </p:extLst>
          </p:nvPr>
        </p:nvGraphicFramePr>
        <p:xfrm>
          <a:off x="457200" y="1731963"/>
          <a:ext cx="8291513" cy="36115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2761"/>
                <a:gridCol w="1512214"/>
                <a:gridCol w="3816538"/>
              </a:tblGrid>
              <a:tr h="533466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Einsatzbereich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Umfang (h) 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Einsatzort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04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Pflichteinsatz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Psychiatrische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Versorgung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mind.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12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Träger der praktischen Ausbildung </a:t>
                      </a:r>
                      <a:r>
                        <a:rPr lang="de-DE" sz="1600" b="1" u="sng" dirty="0" smtClean="0">
                          <a:solidFill>
                            <a:schemeClr val="tx1"/>
                          </a:solidFill>
                        </a:rPr>
                        <a:t>oder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Kooperation mit zugelassener Einrichtung</a:t>
                      </a:r>
                      <a:endParaRPr lang="de-DE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966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Vertiefungseinsatz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mind. 500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Träger der praktischen Ausbildung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966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Weiterer Einsatz (Pflegeberatung,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Rehabilitation, Palliation)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mind. 80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Träger der praktischen Ausbildung </a:t>
                      </a:r>
                      <a:r>
                        <a:rPr lang="de-DE" sz="1600" b="1" u="sng" dirty="0" smtClean="0">
                          <a:solidFill>
                            <a:schemeClr val="tx1"/>
                          </a:solidFill>
                        </a:rPr>
                        <a:t>oder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Kooperation mit zugelassener Einrichtung</a:t>
                      </a:r>
                      <a:endParaRPr lang="de-DE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966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Zur freien Verteilung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mind. 80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Träger der praktischen Ausbildung </a:t>
                      </a:r>
                      <a:r>
                        <a:rPr lang="de-DE" sz="1600" b="1" u="sng" dirty="0" smtClean="0">
                          <a:solidFill>
                            <a:schemeClr val="tx1"/>
                          </a:solidFill>
                        </a:rPr>
                        <a:t>oder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Kooperation mit zugelassener Einrichtung</a:t>
                      </a:r>
                      <a:endParaRPr lang="de-DE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096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Theoretischer + praktischer Unterricht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mind. 700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Pflegeschule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dirty="0" smtClean="0"/>
              <a:t>Erhöhter Kooperationsbedarf vor allem in den ersten beiden Jahren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358775" y="1909763"/>
          <a:ext cx="8456613" cy="23828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2945"/>
                <a:gridCol w="3381834"/>
                <a:gridCol w="3381834"/>
              </a:tblGrid>
              <a:tr h="794279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Ausbildungs-</a:t>
                      </a:r>
                    </a:p>
                    <a:p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abschnitt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Praxisstunden beim</a:t>
                      </a:r>
                    </a:p>
                    <a:p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Ausbildungsträger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Praxisstunden bei</a:t>
                      </a:r>
                      <a:br>
                        <a:rPr lang="de-DE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fremden</a:t>
                      </a:r>
                      <a:r>
                        <a:rPr lang="de-DE" sz="1800" baseline="0" dirty="0" smtClean="0">
                          <a:solidFill>
                            <a:schemeClr val="bg1"/>
                          </a:solidFill>
                        </a:rPr>
                        <a:t> Einrichtungen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79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1. +</a:t>
                      </a:r>
                      <a:r>
                        <a:rPr lang="de-DE" sz="1800" b="1" baseline="0" dirty="0" smtClean="0">
                          <a:solidFill>
                            <a:schemeClr val="tx1"/>
                          </a:solidFill>
                        </a:rPr>
                        <a:t> 2. 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mindestens 800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Stunden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u="sng" dirty="0" smtClean="0">
                          <a:solidFill>
                            <a:schemeClr val="tx1"/>
                          </a:solidFill>
                        </a:rPr>
                        <a:t>Bis zu 920 Stunden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verteilt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auf bis zu 3 Einrichtungen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79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3. Jahr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mindestens 500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Stunden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Bis zu 280 Stunden,</a:t>
                      </a:r>
                      <a:br>
                        <a:rPr lang="de-DE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verteilt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auf bis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zu 3 Einrichtungen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40" name="Inhaltsplatzhalter 2"/>
          <p:cNvSpPr txBox="1">
            <a:spLocks/>
          </p:cNvSpPr>
          <p:nvPr/>
        </p:nvSpPr>
        <p:spPr bwMode="auto">
          <a:xfrm>
            <a:off x="817563" y="4581525"/>
            <a:ext cx="73548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Arial" charset="0"/>
              <a:buNone/>
            </a:pPr>
            <a:r>
              <a:rPr lang="de-DE" altLang="de-DE" sz="2400" u="sng" dirty="0"/>
              <a:t>Kooperative Haltung:</a:t>
            </a: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de-DE" altLang="de-DE" sz="2400" i="1" dirty="0"/>
              <a:t>„Wenn meine Auszubildenden nicht bei mir </a:t>
            </a:r>
            <a:r>
              <a:rPr lang="de-DE" altLang="de-DE" sz="2400" i="1" dirty="0" smtClean="0"/>
              <a:t>sind,</a:t>
            </a:r>
            <a:br>
              <a:rPr lang="de-DE" altLang="de-DE" sz="2400" i="1" dirty="0" smtClean="0"/>
            </a:br>
            <a:r>
              <a:rPr lang="de-DE" altLang="de-DE" sz="2400" i="1" dirty="0" smtClean="0"/>
              <a:t>stelle </a:t>
            </a:r>
            <a:r>
              <a:rPr lang="de-DE" altLang="de-DE" sz="2400" i="1" dirty="0"/>
              <a:t>ich meinen Lernort den </a:t>
            </a:r>
            <a:r>
              <a:rPr lang="de-DE" altLang="de-DE" sz="2400" i="1" dirty="0" smtClean="0"/>
              <a:t>Auszubildenden</a:t>
            </a:r>
            <a:br>
              <a:rPr lang="de-DE" altLang="de-DE" sz="2400" i="1" dirty="0" smtClean="0"/>
            </a:br>
            <a:r>
              <a:rPr lang="de-DE" altLang="de-DE" sz="2400" i="1" dirty="0" smtClean="0"/>
              <a:t>anderer </a:t>
            </a:r>
            <a:r>
              <a:rPr lang="de-DE" altLang="de-DE" sz="2400" i="1" dirty="0"/>
              <a:t>Ausbildungsträger zur Verfügung.“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Bis zu 6 beteiligte Organisationen in einer generalistischen Ausbildung</a:t>
            </a:r>
            <a:endParaRPr lang="de-DE" sz="4000" dirty="0"/>
          </a:p>
        </p:txBody>
      </p:sp>
      <p:sp>
        <p:nvSpPr>
          <p:cNvPr id="7" name="Abgerundetes Rechteck 6"/>
          <p:cNvSpPr/>
          <p:nvPr/>
        </p:nvSpPr>
        <p:spPr>
          <a:xfrm>
            <a:off x="2073385" y="2404407"/>
            <a:ext cx="5107574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endParaRPr lang="de-DE" sz="2800" b="1" dirty="0" smtClean="0"/>
          </a:p>
          <a:p>
            <a:pPr algn="ctr">
              <a:spcAft>
                <a:spcPts val="0"/>
              </a:spcAft>
            </a:pPr>
            <a:endParaRPr lang="de-DE" sz="2800" b="1" dirty="0"/>
          </a:p>
          <a:p>
            <a:pPr algn="ctr">
              <a:spcAft>
                <a:spcPts val="0"/>
              </a:spcAft>
            </a:pPr>
            <a:r>
              <a:rPr lang="de-DE" sz="2800" b="1" dirty="0" smtClean="0"/>
              <a:t>Generalistische Pflegeausbildung</a:t>
            </a:r>
            <a:endParaRPr lang="de-DE" sz="2800" b="1" dirty="0"/>
          </a:p>
        </p:txBody>
      </p:sp>
      <p:sp>
        <p:nvSpPr>
          <p:cNvPr id="9" name="Ellipse 8"/>
          <p:cNvSpPr/>
          <p:nvPr/>
        </p:nvSpPr>
        <p:spPr>
          <a:xfrm>
            <a:off x="3187012" y="1955878"/>
            <a:ext cx="2880320" cy="10410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Stationäre</a:t>
            </a:r>
            <a:br>
              <a:rPr lang="de-DE" sz="2000" b="1" dirty="0" smtClean="0">
                <a:solidFill>
                  <a:schemeClr val="tx1"/>
                </a:solidFill>
              </a:rPr>
            </a:br>
            <a:r>
              <a:rPr lang="de-DE" sz="2000" b="1" dirty="0" smtClean="0">
                <a:solidFill>
                  <a:schemeClr val="tx1"/>
                </a:solidFill>
              </a:rPr>
              <a:t>Langzeitpflege</a:t>
            </a:r>
            <a:endParaRPr lang="de-DE" sz="2000" b="1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467544" y="2761633"/>
            <a:ext cx="8319257" cy="1041074"/>
            <a:chOff x="467544" y="2487410"/>
            <a:chExt cx="8319257" cy="1041074"/>
          </a:xfrm>
        </p:grpSpPr>
        <p:sp>
          <p:nvSpPr>
            <p:cNvPr id="8" name="Ellipse 7"/>
            <p:cNvSpPr/>
            <p:nvPr/>
          </p:nvSpPr>
          <p:spPr>
            <a:xfrm>
              <a:off x="467544" y="2487410"/>
              <a:ext cx="2880320" cy="1041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 smtClean="0">
                  <a:solidFill>
                    <a:schemeClr val="tx1"/>
                  </a:solidFill>
                </a:rPr>
                <a:t>Stationäre</a:t>
              </a:r>
              <a:br>
                <a:rPr lang="de-DE" sz="2000" b="1" dirty="0" smtClean="0">
                  <a:solidFill>
                    <a:schemeClr val="tx1"/>
                  </a:solidFill>
                </a:rPr>
              </a:br>
              <a:r>
                <a:rPr lang="de-DE" sz="2000" b="1" dirty="0" smtClean="0">
                  <a:solidFill>
                    <a:schemeClr val="tx1"/>
                  </a:solidFill>
                </a:rPr>
                <a:t>Akutpflege</a:t>
              </a:r>
              <a:endParaRPr lang="de-DE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5906481" y="2487410"/>
              <a:ext cx="2880320" cy="1041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 smtClean="0">
                  <a:solidFill>
                    <a:schemeClr val="tx1"/>
                  </a:solidFill>
                </a:rPr>
                <a:t>Ambulante Kurz-</a:t>
              </a:r>
              <a:br>
                <a:rPr lang="de-DE" sz="2000" b="1" dirty="0" smtClean="0">
                  <a:solidFill>
                    <a:schemeClr val="tx1"/>
                  </a:solidFill>
                </a:rPr>
              </a:br>
              <a:r>
                <a:rPr lang="de-DE" sz="2000" b="1" dirty="0" smtClean="0">
                  <a:solidFill>
                    <a:schemeClr val="tx1"/>
                  </a:solidFill>
                </a:rPr>
                <a:t>und Langzeitpflege</a:t>
              </a:r>
              <a:endParaRPr lang="de-DE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Ellipse 11"/>
          <p:cNvSpPr/>
          <p:nvPr/>
        </p:nvSpPr>
        <p:spPr>
          <a:xfrm>
            <a:off x="3187012" y="5052222"/>
            <a:ext cx="2880320" cy="10410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Psychiatrische</a:t>
            </a:r>
            <a:br>
              <a:rPr lang="de-DE" sz="2000" b="1" dirty="0" smtClean="0">
                <a:solidFill>
                  <a:schemeClr val="tx1"/>
                </a:solidFill>
              </a:rPr>
            </a:br>
            <a:r>
              <a:rPr lang="de-DE" sz="2000" b="1" dirty="0" smtClean="0">
                <a:solidFill>
                  <a:schemeClr val="tx1"/>
                </a:solidFill>
              </a:rPr>
              <a:t>Versorgung</a:t>
            </a:r>
            <a:endParaRPr lang="de-DE" sz="2000" b="1" dirty="0">
              <a:solidFill>
                <a:schemeClr val="tx1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472538" y="4246469"/>
            <a:ext cx="8309268" cy="1041074"/>
            <a:chOff x="477533" y="3943273"/>
            <a:chExt cx="8309268" cy="1041074"/>
          </a:xfrm>
        </p:grpSpPr>
        <p:sp>
          <p:nvSpPr>
            <p:cNvPr id="11" name="Ellipse 10"/>
            <p:cNvSpPr/>
            <p:nvPr/>
          </p:nvSpPr>
          <p:spPr>
            <a:xfrm>
              <a:off x="5906481" y="3943273"/>
              <a:ext cx="2880320" cy="1041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 smtClean="0">
                  <a:solidFill>
                    <a:schemeClr val="tx1"/>
                  </a:solidFill>
                </a:rPr>
                <a:t>Pädiatrische</a:t>
              </a:r>
              <a:br>
                <a:rPr lang="de-DE" sz="2000" b="1" dirty="0" smtClean="0">
                  <a:solidFill>
                    <a:schemeClr val="tx1"/>
                  </a:solidFill>
                </a:rPr>
              </a:br>
              <a:r>
                <a:rPr lang="de-DE" sz="2000" b="1" dirty="0" smtClean="0">
                  <a:solidFill>
                    <a:schemeClr val="tx1"/>
                  </a:solidFill>
                </a:rPr>
                <a:t>Versorgung</a:t>
              </a:r>
              <a:endParaRPr lang="de-DE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477533" y="3943273"/>
              <a:ext cx="2880320" cy="104107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 smtClean="0">
                  <a:solidFill>
                    <a:schemeClr val="tx1"/>
                  </a:solidFill>
                </a:rPr>
                <a:t>Pflegeschule</a:t>
              </a:r>
              <a:endParaRPr lang="de-DE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8. April 2019</a:t>
            </a:r>
            <a:endParaRPr lang="de-DE" altLang="de-DE" dirty="0"/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altLang="de-DE" smtClean="0"/>
              <a:t>Landkreistag Baden-Württemberg</a:t>
            </a:r>
            <a:endParaRPr lang="de-DE" altLang="de-DE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A14D07A-5D3E-40E7-A9F2-27849C6DD887}" type="slidenum">
              <a:rPr lang="de-DE" altLang="de-DE" smtClean="0"/>
              <a:pPr>
                <a:defRPr/>
              </a:pPr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323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2942</Words>
  <Application>Microsoft Office PowerPoint</Application>
  <PresentationFormat>Bildschirmpräsentation (4:3)</PresentationFormat>
  <Paragraphs>687</Paragraphs>
  <Slides>58</Slides>
  <Notes>0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58</vt:i4>
      </vt:variant>
    </vt:vector>
  </HeadingPairs>
  <TitlesOfParts>
    <vt:vector size="59" baseType="lpstr">
      <vt:lpstr>Larissa</vt:lpstr>
      <vt:lpstr>Fachveranstaltung  Planung und Kooperationen in der neuen Pflegeausbildung   – praktische Umsetzungshilfen</vt:lpstr>
      <vt:lpstr>PowerPoint-Präsentation</vt:lpstr>
      <vt:lpstr>Agenda</vt:lpstr>
      <vt:lpstr>Agenda</vt:lpstr>
      <vt:lpstr>Planung – warum eigentlich?</vt:lpstr>
      <vt:lpstr>Einsätze in den ersten beiden Ausbildungsjahren</vt:lpstr>
      <vt:lpstr>Einsätze im dritten Ausbildungsjahr</vt:lpstr>
      <vt:lpstr>Erhöhter Kooperationsbedarf vor allem in den ersten beiden Jahren</vt:lpstr>
      <vt:lpstr>Bis zu 6 beteiligte Organisationen in einer generalistischen Ausbildung</vt:lpstr>
      <vt:lpstr>Einflussgrößen auf die Ausbildungsplanung</vt:lpstr>
      <vt:lpstr>Runde Tische als Vorbedingung für eine verlässliche Planung </vt:lpstr>
      <vt:lpstr>Erhalt aller Ausbildungskapazitäten einer Region nur gemeinsam möglich</vt:lpstr>
      <vt:lpstr>Planung führt gesetzliche Vorgaben und Rahmenbedingungen vor Ort zusammen</vt:lpstr>
      <vt:lpstr>Koordinierende Stelle kann bei übergreifender Planung unterstützen</vt:lpstr>
      <vt:lpstr>Mögliche Unterstützungsangebote einer koordinierenden Stelle</vt:lpstr>
      <vt:lpstr>Agenda</vt:lpstr>
      <vt:lpstr>Planung mit Rotation nach Versorgungsbereich des Trägers</vt:lpstr>
      <vt:lpstr>Grenzen der Rotationsplanung nach Versorgungsbereich des Trägers</vt:lpstr>
      <vt:lpstr>Konsequenz aus ungleicher Verteilung der Auszubildendenzahlen</vt:lpstr>
      <vt:lpstr>Alternatives Planungsmodell mit trägerunabhängigen „Pfaden“</vt:lpstr>
      <vt:lpstr>Rahmenbedingungen für das trägerunabhängige Pfad-Modell</vt:lpstr>
      <vt:lpstr>Erhalt der Ausbildungsplätze nur mit Engagement aller Beteiligten möglich</vt:lpstr>
      <vt:lpstr>Sonderfall 1: Pflichteinsatz in der pädiatrischen Versorgung</vt:lpstr>
      <vt:lpstr>Lösung: Erweiterung des Pfad-Modells um gleichmäßige Pädiatrieeinsätze</vt:lpstr>
      <vt:lpstr>Sonderfall 2: Wahlrecht für Auszubildende bei Spezialisierung</vt:lpstr>
      <vt:lpstr>Keine Erfüllung aller Pflichteinsätze mit 50% bis zum 18. Ausbildungsmonat!</vt:lpstr>
      <vt:lpstr>Lösung: Aufteilen der Pflichteinsätze von jeweils 2 Versorgungsbereichen</vt:lpstr>
      <vt:lpstr>Abstimmung des Rotationsmodells träger- und schulübergreifend</vt:lpstr>
      <vt:lpstr>Jeder weiße Fleck ist eine Schülerin oder ein Schüler, den es nicht gibt</vt:lpstr>
      <vt:lpstr>Agenda</vt:lpstr>
      <vt:lpstr>Abbildung des Pfad-Modells in einem Excel-basierten Planungstool</vt:lpstr>
      <vt:lpstr>Festlegung von Prämissen zur Erfüllung gesetzlicher Vorgaben</vt:lpstr>
      <vt:lpstr>Überwachung der gesetzlichen Mindeststunden pro Pflichteinsatz</vt:lpstr>
      <vt:lpstr>Zuordnung der Auszubildenden einer Kohorte zu den Pfaden</vt:lpstr>
      <vt:lpstr>Planungskalender berücksichtigt Ferien- und Kinderbetreuungszeiten</vt:lpstr>
      <vt:lpstr>Zuordnen des Schuljahres im Tagemodell</vt:lpstr>
      <vt:lpstr>Zeitliches Hinterlegen der Einsatzbereiche pro Pfad</vt:lpstr>
      <vt:lpstr>Beispiel: Start in die Ausbildung zum 1. April 2020 an der Pflegeschule</vt:lpstr>
      <vt:lpstr>Beispiel: Start in die Ausbildung zum 1. April 2020 an der Pflegeschule</vt:lpstr>
      <vt:lpstr>Beispiel für die ersten beiden Ausbildungsjahre (Blockmodell)</vt:lpstr>
      <vt:lpstr>Zeitliche Zuordnung der Pflichteinsätze im Rotationsplan (Tagemodell)</vt:lpstr>
      <vt:lpstr>Unterschiede Block-/Tagemodell</vt:lpstr>
      <vt:lpstr>PowerPoint-Präsentation</vt:lpstr>
      <vt:lpstr>Agenda</vt:lpstr>
      <vt:lpstr>Erfassen der verfügbaren Praxiseinsatzstellen</vt:lpstr>
      <vt:lpstr>Abgleich verfügbarer Kapazitäten mit benötigten Praxiseinsatzstellen</vt:lpstr>
      <vt:lpstr>Prämissen zur Berechnung des Bedarfs an Praxiseinsatzstellen</vt:lpstr>
      <vt:lpstr>Umgang mit kurzfristigen Spitzen über der Kapazitätsgrenze</vt:lpstr>
      <vt:lpstr>Dauerhafte höherer Bedarf erfordert Gewinnung zusätzlicher Kapazitäten</vt:lpstr>
      <vt:lpstr>Agenda</vt:lpstr>
      <vt:lpstr>Ausbildungsplanung in der generalistischen Pflegeausbildung</vt:lpstr>
      <vt:lpstr>Funktionen des Tools pro Tabellenblatt (Blockmodell)</vt:lpstr>
      <vt:lpstr>Funktionen des Tools pro Tabellenblatt (Tagemodell)</vt:lpstr>
      <vt:lpstr>Nächste mögliche Schritte</vt:lpstr>
      <vt:lpstr>PowerPoint-Präsentation</vt:lpstr>
      <vt:lpstr>PowerPoint-Präsentation</vt:lpstr>
      <vt:lpstr>PowerPoint-Präsentation</vt:lpstr>
      <vt:lpstr>PowerPoint-Präsentation</vt:lpstr>
    </vt:vector>
  </TitlesOfParts>
  <Company>Landratsamt Rastatt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a1205</dc:creator>
  <cp:lastModifiedBy>Eble Ingo</cp:lastModifiedBy>
  <cp:revision>109</cp:revision>
  <dcterms:created xsi:type="dcterms:W3CDTF">2008-05-27T12:40:01Z</dcterms:created>
  <dcterms:modified xsi:type="dcterms:W3CDTF">2019-04-01T07:20:31Z</dcterms:modified>
</cp:coreProperties>
</file>