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78"/>
  </p:notesMasterIdLst>
  <p:handoutMasterIdLst>
    <p:handoutMasterId r:id="rId79"/>
  </p:handoutMasterIdLst>
  <p:sldIdLst>
    <p:sldId id="256" r:id="rId2"/>
    <p:sldId id="328" r:id="rId3"/>
    <p:sldId id="289" r:id="rId4"/>
    <p:sldId id="290" r:id="rId5"/>
    <p:sldId id="291" r:id="rId6"/>
    <p:sldId id="292" r:id="rId7"/>
    <p:sldId id="295" r:id="rId8"/>
    <p:sldId id="326" r:id="rId9"/>
    <p:sldId id="327" r:id="rId10"/>
    <p:sldId id="334" r:id="rId11"/>
    <p:sldId id="333" r:id="rId12"/>
    <p:sldId id="330" r:id="rId13"/>
    <p:sldId id="332" r:id="rId14"/>
    <p:sldId id="325" r:id="rId15"/>
    <p:sldId id="302" r:id="rId16"/>
    <p:sldId id="305" r:id="rId17"/>
    <p:sldId id="304" r:id="rId18"/>
    <p:sldId id="293" r:id="rId19"/>
    <p:sldId id="298" r:id="rId20"/>
    <p:sldId id="299" r:id="rId21"/>
    <p:sldId id="300" r:id="rId22"/>
    <p:sldId id="296" r:id="rId23"/>
    <p:sldId id="297" r:id="rId24"/>
    <p:sldId id="273" r:id="rId25"/>
    <p:sldId id="306" r:id="rId26"/>
    <p:sldId id="307" r:id="rId27"/>
    <p:sldId id="308" r:id="rId28"/>
    <p:sldId id="337" r:id="rId29"/>
    <p:sldId id="310" r:id="rId30"/>
    <p:sldId id="311" r:id="rId31"/>
    <p:sldId id="314" r:id="rId32"/>
    <p:sldId id="318" r:id="rId33"/>
    <p:sldId id="340" r:id="rId34"/>
    <p:sldId id="376" r:id="rId35"/>
    <p:sldId id="285" r:id="rId36"/>
    <p:sldId id="315" r:id="rId37"/>
    <p:sldId id="338" r:id="rId38"/>
    <p:sldId id="319" r:id="rId39"/>
    <p:sldId id="339" r:id="rId40"/>
    <p:sldId id="343" r:id="rId41"/>
    <p:sldId id="372" r:id="rId42"/>
    <p:sldId id="375" r:id="rId43"/>
    <p:sldId id="377" r:id="rId44"/>
    <p:sldId id="335" r:id="rId45"/>
    <p:sldId id="378" r:id="rId46"/>
    <p:sldId id="321" r:id="rId47"/>
    <p:sldId id="309" r:id="rId48"/>
    <p:sldId id="341" r:id="rId49"/>
    <p:sldId id="336" r:id="rId50"/>
    <p:sldId id="324" r:id="rId51"/>
    <p:sldId id="349" r:id="rId52"/>
    <p:sldId id="350" r:id="rId53"/>
    <p:sldId id="351" r:id="rId54"/>
    <p:sldId id="352" r:id="rId55"/>
    <p:sldId id="353" r:id="rId56"/>
    <p:sldId id="354" r:id="rId57"/>
    <p:sldId id="355" r:id="rId58"/>
    <p:sldId id="356" r:id="rId59"/>
    <p:sldId id="357" r:id="rId60"/>
    <p:sldId id="358" r:id="rId61"/>
    <p:sldId id="359" r:id="rId62"/>
    <p:sldId id="360" r:id="rId63"/>
    <p:sldId id="361" r:id="rId64"/>
    <p:sldId id="362" r:id="rId65"/>
    <p:sldId id="363" r:id="rId66"/>
    <p:sldId id="364" r:id="rId67"/>
    <p:sldId id="379" r:id="rId68"/>
    <p:sldId id="365" r:id="rId69"/>
    <p:sldId id="380" r:id="rId70"/>
    <p:sldId id="366" r:id="rId71"/>
    <p:sldId id="368" r:id="rId72"/>
    <p:sldId id="367" r:id="rId73"/>
    <p:sldId id="369" r:id="rId74"/>
    <p:sldId id="371" r:id="rId75"/>
    <p:sldId id="370" r:id="rId76"/>
    <p:sldId id="258" r:id="rId77"/>
  </p:sldIdLst>
  <p:sldSz cx="9144000" cy="6858000" type="screen4x3"/>
  <p:notesSz cx="6669088" cy="9926638"/>
  <p:defaultTextStyle>
    <a:defPPr>
      <a:defRPr lang="de-DE"/>
    </a:defPPr>
    <a:lvl1pPr algn="l" rtl="0" fontAlgn="base">
      <a:spcBef>
        <a:spcPct val="0"/>
      </a:spcBef>
      <a:spcAft>
        <a:spcPct val="0"/>
      </a:spcAft>
      <a:defRPr sz="2400" b="1" kern="1200">
        <a:solidFill>
          <a:schemeClr val="tx1"/>
        </a:solidFill>
        <a:latin typeface="Arial" pitchFamily="-60" charset="0"/>
        <a:ea typeface="ＭＳ Ｐゴシック" charset="0"/>
        <a:cs typeface="ＭＳ Ｐゴシック" charset="0"/>
      </a:defRPr>
    </a:lvl1pPr>
    <a:lvl2pPr marL="457200" algn="l" rtl="0" fontAlgn="base">
      <a:spcBef>
        <a:spcPct val="0"/>
      </a:spcBef>
      <a:spcAft>
        <a:spcPct val="0"/>
      </a:spcAft>
      <a:defRPr sz="2400" b="1" kern="1200">
        <a:solidFill>
          <a:schemeClr val="tx1"/>
        </a:solidFill>
        <a:latin typeface="Arial" pitchFamily="-60" charset="0"/>
        <a:ea typeface="ＭＳ Ｐゴシック" charset="0"/>
        <a:cs typeface="ＭＳ Ｐゴシック" charset="0"/>
      </a:defRPr>
    </a:lvl2pPr>
    <a:lvl3pPr marL="914400" algn="l" rtl="0" fontAlgn="base">
      <a:spcBef>
        <a:spcPct val="0"/>
      </a:spcBef>
      <a:spcAft>
        <a:spcPct val="0"/>
      </a:spcAft>
      <a:defRPr sz="2400" b="1" kern="1200">
        <a:solidFill>
          <a:schemeClr val="tx1"/>
        </a:solidFill>
        <a:latin typeface="Arial" pitchFamily="-60" charset="0"/>
        <a:ea typeface="ＭＳ Ｐゴシック" charset="0"/>
        <a:cs typeface="ＭＳ Ｐゴシック" charset="0"/>
      </a:defRPr>
    </a:lvl3pPr>
    <a:lvl4pPr marL="1371600" algn="l" rtl="0" fontAlgn="base">
      <a:spcBef>
        <a:spcPct val="0"/>
      </a:spcBef>
      <a:spcAft>
        <a:spcPct val="0"/>
      </a:spcAft>
      <a:defRPr sz="2400" b="1" kern="1200">
        <a:solidFill>
          <a:schemeClr val="tx1"/>
        </a:solidFill>
        <a:latin typeface="Arial" pitchFamily="-60" charset="0"/>
        <a:ea typeface="ＭＳ Ｐゴシック" charset="0"/>
        <a:cs typeface="ＭＳ Ｐゴシック" charset="0"/>
      </a:defRPr>
    </a:lvl4pPr>
    <a:lvl5pPr marL="1828800" algn="l" rtl="0" fontAlgn="base">
      <a:spcBef>
        <a:spcPct val="0"/>
      </a:spcBef>
      <a:spcAft>
        <a:spcPct val="0"/>
      </a:spcAft>
      <a:defRPr sz="2400" b="1" kern="1200">
        <a:solidFill>
          <a:schemeClr val="tx1"/>
        </a:solidFill>
        <a:latin typeface="Arial" pitchFamily="-60" charset="0"/>
        <a:ea typeface="ＭＳ Ｐゴシック" charset="0"/>
        <a:cs typeface="ＭＳ Ｐゴシック" charset="0"/>
      </a:defRPr>
    </a:lvl5pPr>
    <a:lvl6pPr marL="2286000" algn="l" defTabSz="457200" rtl="0" eaLnBrk="1" latinLnBrk="0" hangingPunct="1">
      <a:defRPr sz="2400" b="1" kern="1200">
        <a:solidFill>
          <a:schemeClr val="tx1"/>
        </a:solidFill>
        <a:latin typeface="Arial" pitchFamily="-60" charset="0"/>
        <a:ea typeface="ＭＳ Ｐゴシック" charset="0"/>
        <a:cs typeface="ＭＳ Ｐゴシック" charset="0"/>
      </a:defRPr>
    </a:lvl6pPr>
    <a:lvl7pPr marL="2743200" algn="l" defTabSz="457200" rtl="0" eaLnBrk="1" latinLnBrk="0" hangingPunct="1">
      <a:defRPr sz="2400" b="1" kern="1200">
        <a:solidFill>
          <a:schemeClr val="tx1"/>
        </a:solidFill>
        <a:latin typeface="Arial" pitchFamily="-60" charset="0"/>
        <a:ea typeface="ＭＳ Ｐゴシック" charset="0"/>
        <a:cs typeface="ＭＳ Ｐゴシック" charset="0"/>
      </a:defRPr>
    </a:lvl7pPr>
    <a:lvl8pPr marL="3200400" algn="l" defTabSz="457200" rtl="0" eaLnBrk="1" latinLnBrk="0" hangingPunct="1">
      <a:defRPr sz="2400" b="1" kern="1200">
        <a:solidFill>
          <a:schemeClr val="tx1"/>
        </a:solidFill>
        <a:latin typeface="Arial" pitchFamily="-60" charset="0"/>
        <a:ea typeface="ＭＳ Ｐゴシック" charset="0"/>
        <a:cs typeface="ＭＳ Ｐゴシック" charset="0"/>
      </a:defRPr>
    </a:lvl8pPr>
    <a:lvl9pPr marL="3657600" algn="l" defTabSz="457200" rtl="0" eaLnBrk="1" latinLnBrk="0" hangingPunct="1">
      <a:defRPr sz="2400" b="1" kern="1200">
        <a:solidFill>
          <a:schemeClr val="tx1"/>
        </a:solidFill>
        <a:latin typeface="Arial" pitchFamily="-60"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57">
          <p15:clr>
            <a:srgbClr val="A4A3A4"/>
          </p15:clr>
        </p15:guide>
        <p15:guide id="2" pos="184">
          <p15:clr>
            <a:srgbClr val="A4A3A4"/>
          </p15:clr>
        </p15:guide>
      </p15:sldGuideLst>
    </p:ext>
    <p:ext uri="{2D200454-40CA-4A62-9FC3-DE9A4176ACB9}">
      <p15:notesGuideLst xmlns:p15="http://schemas.microsoft.com/office/powerpoint/2012/main">
        <p15:guide id="1" orient="horz" pos="3124">
          <p15:clr>
            <a:srgbClr val="A4A3A4"/>
          </p15:clr>
        </p15:guide>
        <p15:guide id="2" pos="2140">
          <p15:clr>
            <a:srgbClr val="A4A3A4"/>
          </p15:clr>
        </p15:guide>
        <p15:guide id="3" orient="horz" pos="3127">
          <p15:clr>
            <a:srgbClr val="A4A3A4"/>
          </p15:clr>
        </p15:guide>
        <p15:guide id="4"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008000"/>
    <a:srgbClr val="FFFF66"/>
    <a:srgbClr val="00FFCC"/>
    <a:srgbClr val="4F81BD"/>
    <a:srgbClr val="808080"/>
    <a:srgbClr val="99CC00"/>
    <a:srgbClr val="B22A7C"/>
    <a:srgbClr val="B92112"/>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16DA210-FB5B-4158-B5E0-FEB733F419B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560" autoAdjust="0"/>
  </p:normalViewPr>
  <p:slideViewPr>
    <p:cSldViewPr snapToGrid="0">
      <p:cViewPr varScale="1">
        <p:scale>
          <a:sx n="73" d="100"/>
          <a:sy n="73" d="100"/>
        </p:scale>
        <p:origin x="870" y="54"/>
      </p:cViewPr>
      <p:guideLst>
        <p:guide orient="horz" pos="157"/>
        <p:guide pos="184"/>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6474"/>
    </p:cViewPr>
  </p:sorterViewPr>
  <p:notesViewPr>
    <p:cSldViewPr snapToGrid="0">
      <p:cViewPr varScale="1">
        <p:scale>
          <a:sx n="112" d="100"/>
          <a:sy n="112" d="100"/>
        </p:scale>
        <p:origin x="-3088" y="-112"/>
      </p:cViewPr>
      <p:guideLst>
        <p:guide orient="horz" pos="3124"/>
        <p:guide pos="2140"/>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AD1DF9-6042-43AD-9CB9-4A2ED10370BC}"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de-DE"/>
        </a:p>
      </dgm:t>
    </dgm:pt>
    <dgm:pt modelId="{3BFDA470-EA5C-4635-98FD-26029B28D50E}">
      <dgm:prSet phldrT="[Text]" custT="1"/>
      <dgm:spPr>
        <a:solidFill>
          <a:schemeClr val="accent1"/>
        </a:solidFill>
      </dgm:spPr>
      <dgm:t>
        <a:bodyPr/>
        <a:lstStyle/>
        <a:p>
          <a:r>
            <a:rPr lang="de-DE" sz="2100" dirty="0" smtClean="0"/>
            <a:t>KH</a:t>
          </a:r>
          <a:endParaRPr lang="de-DE" sz="2100" dirty="0"/>
        </a:p>
      </dgm:t>
    </dgm:pt>
    <dgm:pt modelId="{D5910A1B-F967-470D-9C5C-20711DE37A46}" type="parTrans" cxnId="{FFD66245-5DEC-4ADA-A102-3E55209474ED}">
      <dgm:prSet/>
      <dgm:spPr/>
      <dgm:t>
        <a:bodyPr/>
        <a:lstStyle/>
        <a:p>
          <a:endParaRPr lang="de-DE"/>
        </a:p>
      </dgm:t>
    </dgm:pt>
    <dgm:pt modelId="{EFAF40A6-7B9C-4B2E-AC4D-ED5B7CCAA374}" type="sibTrans" cxnId="{FFD66245-5DEC-4ADA-A102-3E55209474ED}">
      <dgm:prSet/>
      <dgm:spPr/>
      <dgm:t>
        <a:bodyPr/>
        <a:lstStyle/>
        <a:p>
          <a:endParaRPr lang="de-DE"/>
        </a:p>
      </dgm:t>
    </dgm:pt>
    <dgm:pt modelId="{07A1D174-930D-4F66-ABE3-F6E9542795BF}">
      <dgm:prSet phldrT="[Text]"/>
      <dgm:spPr>
        <a:solidFill>
          <a:srgbClr val="00B050"/>
        </a:solidFill>
      </dgm:spPr>
      <dgm:t>
        <a:bodyPr/>
        <a:lstStyle/>
        <a:p>
          <a:r>
            <a:rPr lang="de-DE" dirty="0" smtClean="0"/>
            <a:t>Kind</a:t>
          </a:r>
          <a:endParaRPr lang="de-DE" dirty="0"/>
        </a:p>
      </dgm:t>
    </dgm:pt>
    <dgm:pt modelId="{F6C63BE6-4812-4C2F-A59A-068859022697}" type="parTrans" cxnId="{77083EB1-19FC-490C-A27D-470268D189F0}">
      <dgm:prSet/>
      <dgm:spPr/>
      <dgm:t>
        <a:bodyPr/>
        <a:lstStyle/>
        <a:p>
          <a:endParaRPr lang="de-DE"/>
        </a:p>
      </dgm:t>
    </dgm:pt>
    <dgm:pt modelId="{231AD07E-80F1-4A3C-895F-66DF7F0F9860}" type="sibTrans" cxnId="{77083EB1-19FC-490C-A27D-470268D189F0}">
      <dgm:prSet/>
      <dgm:spPr/>
      <dgm:t>
        <a:bodyPr/>
        <a:lstStyle/>
        <a:p>
          <a:endParaRPr lang="de-DE"/>
        </a:p>
      </dgm:t>
    </dgm:pt>
    <dgm:pt modelId="{43A1ADE8-4D29-4AAB-AA73-A7D1716CFF9A}">
      <dgm:prSet phldrT="[Text]"/>
      <dgm:spPr>
        <a:solidFill>
          <a:srgbClr val="00B050"/>
        </a:solidFill>
      </dgm:spPr>
      <dgm:t>
        <a:bodyPr/>
        <a:lstStyle/>
        <a:p>
          <a:r>
            <a:rPr lang="de-DE" dirty="0" smtClean="0"/>
            <a:t>Heim</a:t>
          </a:r>
          <a:endParaRPr lang="de-DE" dirty="0"/>
        </a:p>
      </dgm:t>
    </dgm:pt>
    <dgm:pt modelId="{2977BC40-2819-4993-86C4-3FA308FAC26E}" type="parTrans" cxnId="{C6E72ADC-B05A-47B9-80DE-465F5284AB25}">
      <dgm:prSet/>
      <dgm:spPr/>
      <dgm:t>
        <a:bodyPr/>
        <a:lstStyle/>
        <a:p>
          <a:endParaRPr lang="de-DE"/>
        </a:p>
      </dgm:t>
    </dgm:pt>
    <dgm:pt modelId="{12D67395-E0F5-45CE-A11E-A5FA2472597E}" type="sibTrans" cxnId="{C6E72ADC-B05A-47B9-80DE-465F5284AB25}">
      <dgm:prSet/>
      <dgm:spPr/>
      <dgm:t>
        <a:bodyPr/>
        <a:lstStyle/>
        <a:p>
          <a:endParaRPr lang="de-DE"/>
        </a:p>
      </dgm:t>
    </dgm:pt>
    <dgm:pt modelId="{ADA0D432-AFD9-4EE2-81AC-E55EB43FF3A0}">
      <dgm:prSet phldrT="[Text]"/>
      <dgm:spPr>
        <a:solidFill>
          <a:srgbClr val="00B050"/>
        </a:solidFill>
      </dgm:spPr>
      <dgm:t>
        <a:bodyPr/>
        <a:lstStyle/>
        <a:p>
          <a:r>
            <a:rPr lang="de-DE" dirty="0" smtClean="0"/>
            <a:t>AD</a:t>
          </a:r>
          <a:endParaRPr lang="de-DE" dirty="0"/>
        </a:p>
      </dgm:t>
    </dgm:pt>
    <dgm:pt modelId="{7E081C66-5366-446C-8B81-0B75CB42F3C5}" type="parTrans" cxnId="{AE4BEB09-1B6C-42E8-AB6A-CCB0A9FC3B7A}">
      <dgm:prSet/>
      <dgm:spPr/>
      <dgm:t>
        <a:bodyPr/>
        <a:lstStyle/>
        <a:p>
          <a:endParaRPr lang="de-DE"/>
        </a:p>
      </dgm:t>
    </dgm:pt>
    <dgm:pt modelId="{02350C6E-FF3C-4E2A-A114-A0FBA348AB91}" type="sibTrans" cxnId="{AE4BEB09-1B6C-42E8-AB6A-CCB0A9FC3B7A}">
      <dgm:prSet/>
      <dgm:spPr/>
      <dgm:t>
        <a:bodyPr/>
        <a:lstStyle/>
        <a:p>
          <a:endParaRPr lang="de-DE"/>
        </a:p>
      </dgm:t>
    </dgm:pt>
    <dgm:pt modelId="{2B59BAE1-8C2D-445B-B432-CED3354DF133}">
      <dgm:prSet phldrT="[Text]"/>
      <dgm:spPr>
        <a:solidFill>
          <a:srgbClr val="00B050"/>
        </a:solidFill>
      </dgm:spPr>
      <dgm:t>
        <a:bodyPr/>
        <a:lstStyle/>
        <a:p>
          <a:r>
            <a:rPr lang="de-DE" dirty="0" err="1" smtClean="0"/>
            <a:t>Psych</a:t>
          </a:r>
          <a:endParaRPr lang="de-DE" dirty="0"/>
        </a:p>
      </dgm:t>
    </dgm:pt>
    <dgm:pt modelId="{CE451C10-3371-4226-A7E5-27173303AF7F}" type="parTrans" cxnId="{A98D7094-FA8C-4A4A-A2BB-FB3797D3E685}">
      <dgm:prSet/>
      <dgm:spPr/>
      <dgm:t>
        <a:bodyPr/>
        <a:lstStyle/>
        <a:p>
          <a:endParaRPr lang="de-DE"/>
        </a:p>
      </dgm:t>
    </dgm:pt>
    <dgm:pt modelId="{7C850078-140A-4916-AC89-B91C2DAA8CAE}" type="sibTrans" cxnId="{A98D7094-FA8C-4A4A-A2BB-FB3797D3E685}">
      <dgm:prSet/>
      <dgm:spPr/>
      <dgm:t>
        <a:bodyPr/>
        <a:lstStyle/>
        <a:p>
          <a:endParaRPr lang="de-DE"/>
        </a:p>
      </dgm:t>
    </dgm:pt>
    <dgm:pt modelId="{9F48D380-A2BB-4211-B60F-0CE8506F72EE}" type="pres">
      <dgm:prSet presAssocID="{CBAD1DF9-6042-43AD-9CB9-4A2ED10370BC}" presName="Name0" presStyleCnt="0">
        <dgm:presLayoutVars>
          <dgm:chMax val="1"/>
          <dgm:dir/>
          <dgm:animLvl val="ctr"/>
          <dgm:resizeHandles val="exact"/>
        </dgm:presLayoutVars>
      </dgm:prSet>
      <dgm:spPr/>
      <dgm:t>
        <a:bodyPr/>
        <a:lstStyle/>
        <a:p>
          <a:endParaRPr lang="de-DE"/>
        </a:p>
      </dgm:t>
    </dgm:pt>
    <dgm:pt modelId="{0E7C062B-AAFE-40EF-B6D3-7B9A32E8BA3C}" type="pres">
      <dgm:prSet presAssocID="{3BFDA470-EA5C-4635-98FD-26029B28D50E}" presName="centerShape" presStyleLbl="node0" presStyleIdx="0" presStyleCnt="1" custAng="0" custScaleX="99143" custScaleY="110227"/>
      <dgm:spPr/>
      <dgm:t>
        <a:bodyPr/>
        <a:lstStyle/>
        <a:p>
          <a:endParaRPr lang="de-DE"/>
        </a:p>
      </dgm:t>
    </dgm:pt>
    <dgm:pt modelId="{0D46D75E-AD63-4A70-81D5-777E2812153B}" type="pres">
      <dgm:prSet presAssocID="{F6C63BE6-4812-4C2F-A59A-068859022697}" presName="parTrans" presStyleLbl="sibTrans2D1" presStyleIdx="0" presStyleCnt="4" custAng="0" custScaleY="108600"/>
      <dgm:spPr/>
      <dgm:t>
        <a:bodyPr/>
        <a:lstStyle/>
        <a:p>
          <a:endParaRPr lang="de-DE"/>
        </a:p>
      </dgm:t>
    </dgm:pt>
    <dgm:pt modelId="{340144F8-2BA3-402F-80A1-02833082F6A2}" type="pres">
      <dgm:prSet presAssocID="{F6C63BE6-4812-4C2F-A59A-068859022697}" presName="connectorText" presStyleLbl="sibTrans2D1" presStyleIdx="0" presStyleCnt="4"/>
      <dgm:spPr/>
      <dgm:t>
        <a:bodyPr/>
        <a:lstStyle/>
        <a:p>
          <a:endParaRPr lang="de-DE"/>
        </a:p>
      </dgm:t>
    </dgm:pt>
    <dgm:pt modelId="{C8E7470F-4EAF-41AE-BBC6-D93CC29BC0AE}" type="pres">
      <dgm:prSet presAssocID="{07A1D174-930D-4F66-ABE3-F6E9542795BF}" presName="node" presStyleLbl="node1" presStyleIdx="0" presStyleCnt="4" custAng="0" custScaleY="108600">
        <dgm:presLayoutVars>
          <dgm:bulletEnabled val="1"/>
        </dgm:presLayoutVars>
      </dgm:prSet>
      <dgm:spPr/>
      <dgm:t>
        <a:bodyPr/>
        <a:lstStyle/>
        <a:p>
          <a:endParaRPr lang="de-DE"/>
        </a:p>
      </dgm:t>
    </dgm:pt>
    <dgm:pt modelId="{E3034083-281A-4052-89F7-3EEB68ECB82C}" type="pres">
      <dgm:prSet presAssocID="{2977BC40-2819-4993-86C4-3FA308FAC26E}" presName="parTrans" presStyleLbl="sibTrans2D1" presStyleIdx="1" presStyleCnt="4" custAng="0" custScaleY="108600"/>
      <dgm:spPr/>
      <dgm:t>
        <a:bodyPr/>
        <a:lstStyle/>
        <a:p>
          <a:endParaRPr lang="de-DE"/>
        </a:p>
      </dgm:t>
    </dgm:pt>
    <dgm:pt modelId="{7035D26D-5FEB-4C61-A9B5-F42D8E88E33F}" type="pres">
      <dgm:prSet presAssocID="{2977BC40-2819-4993-86C4-3FA308FAC26E}" presName="connectorText" presStyleLbl="sibTrans2D1" presStyleIdx="1" presStyleCnt="4"/>
      <dgm:spPr/>
      <dgm:t>
        <a:bodyPr/>
        <a:lstStyle/>
        <a:p>
          <a:endParaRPr lang="de-DE"/>
        </a:p>
      </dgm:t>
    </dgm:pt>
    <dgm:pt modelId="{613CA6A2-8BA8-4B7E-B4D3-D7D4A8000CE7}" type="pres">
      <dgm:prSet presAssocID="{43A1ADE8-4D29-4AAB-AA73-A7D1716CFF9A}" presName="node" presStyleLbl="node1" presStyleIdx="1" presStyleCnt="4" custAng="0" custScaleY="108600">
        <dgm:presLayoutVars>
          <dgm:bulletEnabled val="1"/>
        </dgm:presLayoutVars>
      </dgm:prSet>
      <dgm:spPr/>
      <dgm:t>
        <a:bodyPr/>
        <a:lstStyle/>
        <a:p>
          <a:endParaRPr lang="de-DE"/>
        </a:p>
      </dgm:t>
    </dgm:pt>
    <dgm:pt modelId="{CB840FEA-3EFE-4D59-BA8F-4997857FC2AE}" type="pres">
      <dgm:prSet presAssocID="{7E081C66-5366-446C-8B81-0B75CB42F3C5}" presName="parTrans" presStyleLbl="sibTrans2D1" presStyleIdx="2" presStyleCnt="4" custAng="0" custScaleY="108600"/>
      <dgm:spPr/>
      <dgm:t>
        <a:bodyPr/>
        <a:lstStyle/>
        <a:p>
          <a:endParaRPr lang="de-DE"/>
        </a:p>
      </dgm:t>
    </dgm:pt>
    <dgm:pt modelId="{67A11C99-D7CE-4C66-9BDD-E8DFB1426D38}" type="pres">
      <dgm:prSet presAssocID="{7E081C66-5366-446C-8B81-0B75CB42F3C5}" presName="connectorText" presStyleLbl="sibTrans2D1" presStyleIdx="2" presStyleCnt="4"/>
      <dgm:spPr/>
      <dgm:t>
        <a:bodyPr/>
        <a:lstStyle/>
        <a:p>
          <a:endParaRPr lang="de-DE"/>
        </a:p>
      </dgm:t>
    </dgm:pt>
    <dgm:pt modelId="{39005CE8-6E89-4698-928D-E7148CD933D2}" type="pres">
      <dgm:prSet presAssocID="{ADA0D432-AFD9-4EE2-81AC-E55EB43FF3A0}" presName="node" presStyleLbl="node1" presStyleIdx="2" presStyleCnt="4" custAng="0" custScaleY="108600">
        <dgm:presLayoutVars>
          <dgm:bulletEnabled val="1"/>
        </dgm:presLayoutVars>
      </dgm:prSet>
      <dgm:spPr/>
      <dgm:t>
        <a:bodyPr/>
        <a:lstStyle/>
        <a:p>
          <a:endParaRPr lang="de-DE"/>
        </a:p>
      </dgm:t>
    </dgm:pt>
    <dgm:pt modelId="{7E32E03E-76EA-49E7-BD90-B36C689A5EC2}" type="pres">
      <dgm:prSet presAssocID="{CE451C10-3371-4226-A7E5-27173303AF7F}" presName="parTrans" presStyleLbl="sibTrans2D1" presStyleIdx="3" presStyleCnt="4" custAng="0" custScaleY="108600"/>
      <dgm:spPr/>
      <dgm:t>
        <a:bodyPr/>
        <a:lstStyle/>
        <a:p>
          <a:endParaRPr lang="de-DE"/>
        </a:p>
      </dgm:t>
    </dgm:pt>
    <dgm:pt modelId="{DCC67AE5-3698-4D10-99CF-1722FD7FD2C7}" type="pres">
      <dgm:prSet presAssocID="{CE451C10-3371-4226-A7E5-27173303AF7F}" presName="connectorText" presStyleLbl="sibTrans2D1" presStyleIdx="3" presStyleCnt="4"/>
      <dgm:spPr/>
      <dgm:t>
        <a:bodyPr/>
        <a:lstStyle/>
        <a:p>
          <a:endParaRPr lang="de-DE"/>
        </a:p>
      </dgm:t>
    </dgm:pt>
    <dgm:pt modelId="{1DF762FA-F176-47BF-B8BC-D8FFD5A0CDF5}" type="pres">
      <dgm:prSet presAssocID="{2B59BAE1-8C2D-445B-B432-CED3354DF133}" presName="node" presStyleLbl="node1" presStyleIdx="3" presStyleCnt="4" custAng="0" custScaleY="108600">
        <dgm:presLayoutVars>
          <dgm:bulletEnabled val="1"/>
        </dgm:presLayoutVars>
      </dgm:prSet>
      <dgm:spPr/>
      <dgm:t>
        <a:bodyPr/>
        <a:lstStyle/>
        <a:p>
          <a:endParaRPr lang="de-DE"/>
        </a:p>
      </dgm:t>
    </dgm:pt>
  </dgm:ptLst>
  <dgm:cxnLst>
    <dgm:cxn modelId="{4FD3A87F-ADF5-43FC-B8E6-F16DCD41087F}" type="presOf" srcId="{3BFDA470-EA5C-4635-98FD-26029B28D50E}" destId="{0E7C062B-AAFE-40EF-B6D3-7B9A32E8BA3C}" srcOrd="0" destOrd="0" presId="urn:microsoft.com/office/officeart/2005/8/layout/radial5"/>
    <dgm:cxn modelId="{6F031873-3577-45D9-829C-D27D4ABF894C}" type="presOf" srcId="{CBAD1DF9-6042-43AD-9CB9-4A2ED10370BC}" destId="{9F48D380-A2BB-4211-B60F-0CE8506F72EE}" srcOrd="0" destOrd="0" presId="urn:microsoft.com/office/officeart/2005/8/layout/radial5"/>
    <dgm:cxn modelId="{95C22316-AF33-469E-89AD-E82BA3609808}" type="presOf" srcId="{7E081C66-5366-446C-8B81-0B75CB42F3C5}" destId="{CB840FEA-3EFE-4D59-BA8F-4997857FC2AE}" srcOrd="0" destOrd="0" presId="urn:microsoft.com/office/officeart/2005/8/layout/radial5"/>
    <dgm:cxn modelId="{6E99BE8E-4337-4EAA-A10A-CEFEB8354340}" type="presOf" srcId="{2B59BAE1-8C2D-445B-B432-CED3354DF133}" destId="{1DF762FA-F176-47BF-B8BC-D8FFD5A0CDF5}" srcOrd="0" destOrd="0" presId="urn:microsoft.com/office/officeart/2005/8/layout/radial5"/>
    <dgm:cxn modelId="{B4036132-28DA-4011-A423-D361B455795C}" type="presOf" srcId="{7E081C66-5366-446C-8B81-0B75CB42F3C5}" destId="{67A11C99-D7CE-4C66-9BDD-E8DFB1426D38}" srcOrd="1" destOrd="0" presId="urn:microsoft.com/office/officeart/2005/8/layout/radial5"/>
    <dgm:cxn modelId="{466D0C53-0770-468E-86AE-09FE7CCD234F}" type="presOf" srcId="{CE451C10-3371-4226-A7E5-27173303AF7F}" destId="{DCC67AE5-3698-4D10-99CF-1722FD7FD2C7}" srcOrd="1" destOrd="0" presId="urn:microsoft.com/office/officeart/2005/8/layout/radial5"/>
    <dgm:cxn modelId="{FFD66245-5DEC-4ADA-A102-3E55209474ED}" srcId="{CBAD1DF9-6042-43AD-9CB9-4A2ED10370BC}" destId="{3BFDA470-EA5C-4635-98FD-26029B28D50E}" srcOrd="0" destOrd="0" parTransId="{D5910A1B-F967-470D-9C5C-20711DE37A46}" sibTransId="{EFAF40A6-7B9C-4B2E-AC4D-ED5B7CCAA374}"/>
    <dgm:cxn modelId="{719FCEBB-B638-4B5E-AE35-1A6A78E4AF27}" type="presOf" srcId="{ADA0D432-AFD9-4EE2-81AC-E55EB43FF3A0}" destId="{39005CE8-6E89-4698-928D-E7148CD933D2}" srcOrd="0" destOrd="0" presId="urn:microsoft.com/office/officeart/2005/8/layout/radial5"/>
    <dgm:cxn modelId="{2385C552-DA83-4C7D-8C74-B94C3DD1BBA3}" type="presOf" srcId="{2977BC40-2819-4993-86C4-3FA308FAC26E}" destId="{E3034083-281A-4052-89F7-3EEB68ECB82C}" srcOrd="0" destOrd="0" presId="urn:microsoft.com/office/officeart/2005/8/layout/radial5"/>
    <dgm:cxn modelId="{FA3C4170-A0E9-41AA-B009-981A3424A74C}" type="presOf" srcId="{F6C63BE6-4812-4C2F-A59A-068859022697}" destId="{0D46D75E-AD63-4A70-81D5-777E2812153B}" srcOrd="0" destOrd="0" presId="urn:microsoft.com/office/officeart/2005/8/layout/radial5"/>
    <dgm:cxn modelId="{384B303D-A07D-46A5-8650-9267B2820039}" type="presOf" srcId="{43A1ADE8-4D29-4AAB-AA73-A7D1716CFF9A}" destId="{613CA6A2-8BA8-4B7E-B4D3-D7D4A8000CE7}" srcOrd="0" destOrd="0" presId="urn:microsoft.com/office/officeart/2005/8/layout/radial5"/>
    <dgm:cxn modelId="{ACC77345-831C-41A5-8962-E3B4272E8060}" type="presOf" srcId="{2977BC40-2819-4993-86C4-3FA308FAC26E}" destId="{7035D26D-5FEB-4C61-A9B5-F42D8E88E33F}" srcOrd="1" destOrd="0" presId="urn:microsoft.com/office/officeart/2005/8/layout/radial5"/>
    <dgm:cxn modelId="{C6E72ADC-B05A-47B9-80DE-465F5284AB25}" srcId="{3BFDA470-EA5C-4635-98FD-26029B28D50E}" destId="{43A1ADE8-4D29-4AAB-AA73-A7D1716CFF9A}" srcOrd="1" destOrd="0" parTransId="{2977BC40-2819-4993-86C4-3FA308FAC26E}" sibTransId="{12D67395-E0F5-45CE-A11E-A5FA2472597E}"/>
    <dgm:cxn modelId="{2940B700-AD84-43E5-9AB6-238D922399C5}" type="presOf" srcId="{CE451C10-3371-4226-A7E5-27173303AF7F}" destId="{7E32E03E-76EA-49E7-BD90-B36C689A5EC2}" srcOrd="0" destOrd="0" presId="urn:microsoft.com/office/officeart/2005/8/layout/radial5"/>
    <dgm:cxn modelId="{7423611C-B0F1-43F2-A4CD-DDE5F126EB55}" type="presOf" srcId="{07A1D174-930D-4F66-ABE3-F6E9542795BF}" destId="{C8E7470F-4EAF-41AE-BBC6-D93CC29BC0AE}" srcOrd="0" destOrd="0" presId="urn:microsoft.com/office/officeart/2005/8/layout/radial5"/>
    <dgm:cxn modelId="{77083EB1-19FC-490C-A27D-470268D189F0}" srcId="{3BFDA470-EA5C-4635-98FD-26029B28D50E}" destId="{07A1D174-930D-4F66-ABE3-F6E9542795BF}" srcOrd="0" destOrd="0" parTransId="{F6C63BE6-4812-4C2F-A59A-068859022697}" sibTransId="{231AD07E-80F1-4A3C-895F-66DF7F0F9860}"/>
    <dgm:cxn modelId="{AE4BEB09-1B6C-42E8-AB6A-CCB0A9FC3B7A}" srcId="{3BFDA470-EA5C-4635-98FD-26029B28D50E}" destId="{ADA0D432-AFD9-4EE2-81AC-E55EB43FF3A0}" srcOrd="2" destOrd="0" parTransId="{7E081C66-5366-446C-8B81-0B75CB42F3C5}" sibTransId="{02350C6E-FF3C-4E2A-A114-A0FBA348AB91}"/>
    <dgm:cxn modelId="{A98D7094-FA8C-4A4A-A2BB-FB3797D3E685}" srcId="{3BFDA470-EA5C-4635-98FD-26029B28D50E}" destId="{2B59BAE1-8C2D-445B-B432-CED3354DF133}" srcOrd="3" destOrd="0" parTransId="{CE451C10-3371-4226-A7E5-27173303AF7F}" sibTransId="{7C850078-140A-4916-AC89-B91C2DAA8CAE}"/>
    <dgm:cxn modelId="{BF37023F-27B0-4958-A5EE-B5DED871C151}" type="presOf" srcId="{F6C63BE6-4812-4C2F-A59A-068859022697}" destId="{340144F8-2BA3-402F-80A1-02833082F6A2}" srcOrd="1" destOrd="0" presId="urn:microsoft.com/office/officeart/2005/8/layout/radial5"/>
    <dgm:cxn modelId="{C7A217A3-6560-4F44-B09D-477384A43EEB}" type="presParOf" srcId="{9F48D380-A2BB-4211-B60F-0CE8506F72EE}" destId="{0E7C062B-AAFE-40EF-B6D3-7B9A32E8BA3C}" srcOrd="0" destOrd="0" presId="urn:microsoft.com/office/officeart/2005/8/layout/radial5"/>
    <dgm:cxn modelId="{97E7EEFB-7FF0-4DEA-8C72-C383DF6C41B2}" type="presParOf" srcId="{9F48D380-A2BB-4211-B60F-0CE8506F72EE}" destId="{0D46D75E-AD63-4A70-81D5-777E2812153B}" srcOrd="1" destOrd="0" presId="urn:microsoft.com/office/officeart/2005/8/layout/radial5"/>
    <dgm:cxn modelId="{55A817EE-5FC7-4CBF-973F-06DF81CC16B5}" type="presParOf" srcId="{0D46D75E-AD63-4A70-81D5-777E2812153B}" destId="{340144F8-2BA3-402F-80A1-02833082F6A2}" srcOrd="0" destOrd="0" presId="urn:microsoft.com/office/officeart/2005/8/layout/radial5"/>
    <dgm:cxn modelId="{8A452853-A041-4F6E-A614-48F5B40065E8}" type="presParOf" srcId="{9F48D380-A2BB-4211-B60F-0CE8506F72EE}" destId="{C8E7470F-4EAF-41AE-BBC6-D93CC29BC0AE}" srcOrd="2" destOrd="0" presId="urn:microsoft.com/office/officeart/2005/8/layout/radial5"/>
    <dgm:cxn modelId="{C0FE7B31-EC34-47C8-AC44-0EE945932EDD}" type="presParOf" srcId="{9F48D380-A2BB-4211-B60F-0CE8506F72EE}" destId="{E3034083-281A-4052-89F7-3EEB68ECB82C}" srcOrd="3" destOrd="0" presId="urn:microsoft.com/office/officeart/2005/8/layout/radial5"/>
    <dgm:cxn modelId="{211AD471-731D-41F5-83F3-3163191ED682}" type="presParOf" srcId="{E3034083-281A-4052-89F7-3EEB68ECB82C}" destId="{7035D26D-5FEB-4C61-A9B5-F42D8E88E33F}" srcOrd="0" destOrd="0" presId="urn:microsoft.com/office/officeart/2005/8/layout/radial5"/>
    <dgm:cxn modelId="{0BBB03A0-BFD7-454C-961A-4B86F916ABCD}" type="presParOf" srcId="{9F48D380-A2BB-4211-B60F-0CE8506F72EE}" destId="{613CA6A2-8BA8-4B7E-B4D3-D7D4A8000CE7}" srcOrd="4" destOrd="0" presId="urn:microsoft.com/office/officeart/2005/8/layout/radial5"/>
    <dgm:cxn modelId="{410561CC-CF33-4A96-8E70-FFA37C906CDA}" type="presParOf" srcId="{9F48D380-A2BB-4211-B60F-0CE8506F72EE}" destId="{CB840FEA-3EFE-4D59-BA8F-4997857FC2AE}" srcOrd="5" destOrd="0" presId="urn:microsoft.com/office/officeart/2005/8/layout/radial5"/>
    <dgm:cxn modelId="{4598A9B2-40A0-4A9A-94F8-9F5DA6E9844A}" type="presParOf" srcId="{CB840FEA-3EFE-4D59-BA8F-4997857FC2AE}" destId="{67A11C99-D7CE-4C66-9BDD-E8DFB1426D38}" srcOrd="0" destOrd="0" presId="urn:microsoft.com/office/officeart/2005/8/layout/radial5"/>
    <dgm:cxn modelId="{53E1DA4F-2C06-40F0-A509-A28972108E45}" type="presParOf" srcId="{9F48D380-A2BB-4211-B60F-0CE8506F72EE}" destId="{39005CE8-6E89-4698-928D-E7148CD933D2}" srcOrd="6" destOrd="0" presId="urn:microsoft.com/office/officeart/2005/8/layout/radial5"/>
    <dgm:cxn modelId="{763C88D0-E858-4064-9604-9626357A89AE}" type="presParOf" srcId="{9F48D380-A2BB-4211-B60F-0CE8506F72EE}" destId="{7E32E03E-76EA-49E7-BD90-B36C689A5EC2}" srcOrd="7" destOrd="0" presId="urn:microsoft.com/office/officeart/2005/8/layout/radial5"/>
    <dgm:cxn modelId="{87D5FA8E-8663-47B6-BA22-CCEEF3BC067F}" type="presParOf" srcId="{7E32E03E-76EA-49E7-BD90-B36C689A5EC2}" destId="{DCC67AE5-3698-4D10-99CF-1722FD7FD2C7}" srcOrd="0" destOrd="0" presId="urn:microsoft.com/office/officeart/2005/8/layout/radial5"/>
    <dgm:cxn modelId="{8394B886-7F1F-4F9F-A47F-BB6A4F564BCE}" type="presParOf" srcId="{9F48D380-A2BB-4211-B60F-0CE8506F72EE}" destId="{1DF762FA-F176-47BF-B8BC-D8FFD5A0CDF5}"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AD1DF9-6042-43AD-9CB9-4A2ED10370BC}"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de-DE"/>
        </a:p>
      </dgm:t>
    </dgm:pt>
    <dgm:pt modelId="{3BFDA470-EA5C-4635-98FD-26029B28D50E}">
      <dgm:prSet phldrT="[Text]"/>
      <dgm:spPr>
        <a:solidFill>
          <a:schemeClr val="accent1"/>
        </a:solidFill>
      </dgm:spPr>
      <dgm:t>
        <a:bodyPr/>
        <a:lstStyle/>
        <a:p>
          <a:r>
            <a:rPr lang="de-DE" dirty="0" smtClean="0"/>
            <a:t>Heim</a:t>
          </a:r>
          <a:endParaRPr lang="de-DE" dirty="0"/>
        </a:p>
      </dgm:t>
    </dgm:pt>
    <dgm:pt modelId="{D5910A1B-F967-470D-9C5C-20711DE37A46}" type="parTrans" cxnId="{FFD66245-5DEC-4ADA-A102-3E55209474ED}">
      <dgm:prSet/>
      <dgm:spPr/>
      <dgm:t>
        <a:bodyPr/>
        <a:lstStyle/>
        <a:p>
          <a:endParaRPr lang="de-DE"/>
        </a:p>
      </dgm:t>
    </dgm:pt>
    <dgm:pt modelId="{EFAF40A6-7B9C-4B2E-AC4D-ED5B7CCAA374}" type="sibTrans" cxnId="{FFD66245-5DEC-4ADA-A102-3E55209474ED}">
      <dgm:prSet/>
      <dgm:spPr/>
      <dgm:t>
        <a:bodyPr/>
        <a:lstStyle/>
        <a:p>
          <a:endParaRPr lang="de-DE"/>
        </a:p>
      </dgm:t>
    </dgm:pt>
    <dgm:pt modelId="{07A1D174-930D-4F66-ABE3-F6E9542795BF}">
      <dgm:prSet phldrT="[Text]"/>
      <dgm:spPr>
        <a:solidFill>
          <a:srgbClr val="00B050"/>
        </a:solidFill>
      </dgm:spPr>
      <dgm:t>
        <a:bodyPr/>
        <a:lstStyle/>
        <a:p>
          <a:r>
            <a:rPr lang="de-DE" dirty="0" smtClean="0"/>
            <a:t>Kind</a:t>
          </a:r>
          <a:endParaRPr lang="de-DE" dirty="0"/>
        </a:p>
      </dgm:t>
    </dgm:pt>
    <dgm:pt modelId="{F6C63BE6-4812-4C2F-A59A-068859022697}" type="parTrans" cxnId="{77083EB1-19FC-490C-A27D-470268D189F0}">
      <dgm:prSet/>
      <dgm:spPr/>
      <dgm:t>
        <a:bodyPr/>
        <a:lstStyle/>
        <a:p>
          <a:endParaRPr lang="de-DE"/>
        </a:p>
      </dgm:t>
    </dgm:pt>
    <dgm:pt modelId="{231AD07E-80F1-4A3C-895F-66DF7F0F9860}" type="sibTrans" cxnId="{77083EB1-19FC-490C-A27D-470268D189F0}">
      <dgm:prSet/>
      <dgm:spPr/>
      <dgm:t>
        <a:bodyPr/>
        <a:lstStyle/>
        <a:p>
          <a:endParaRPr lang="de-DE"/>
        </a:p>
      </dgm:t>
    </dgm:pt>
    <dgm:pt modelId="{43A1ADE8-4D29-4AAB-AA73-A7D1716CFF9A}">
      <dgm:prSet phldrT="[Text]"/>
      <dgm:spPr>
        <a:solidFill>
          <a:srgbClr val="00B050"/>
        </a:solidFill>
      </dgm:spPr>
      <dgm:t>
        <a:bodyPr/>
        <a:lstStyle/>
        <a:p>
          <a:r>
            <a:rPr lang="de-DE" dirty="0" smtClean="0"/>
            <a:t>KH</a:t>
          </a:r>
          <a:endParaRPr lang="de-DE" dirty="0"/>
        </a:p>
      </dgm:t>
    </dgm:pt>
    <dgm:pt modelId="{2977BC40-2819-4993-86C4-3FA308FAC26E}" type="parTrans" cxnId="{C6E72ADC-B05A-47B9-80DE-465F5284AB25}">
      <dgm:prSet/>
      <dgm:spPr/>
      <dgm:t>
        <a:bodyPr/>
        <a:lstStyle/>
        <a:p>
          <a:endParaRPr lang="de-DE"/>
        </a:p>
      </dgm:t>
    </dgm:pt>
    <dgm:pt modelId="{12D67395-E0F5-45CE-A11E-A5FA2472597E}" type="sibTrans" cxnId="{C6E72ADC-B05A-47B9-80DE-465F5284AB25}">
      <dgm:prSet/>
      <dgm:spPr/>
      <dgm:t>
        <a:bodyPr/>
        <a:lstStyle/>
        <a:p>
          <a:endParaRPr lang="de-DE"/>
        </a:p>
      </dgm:t>
    </dgm:pt>
    <dgm:pt modelId="{ADA0D432-AFD9-4EE2-81AC-E55EB43FF3A0}">
      <dgm:prSet phldrT="[Text]"/>
      <dgm:spPr>
        <a:solidFill>
          <a:srgbClr val="00B050"/>
        </a:solidFill>
      </dgm:spPr>
      <dgm:t>
        <a:bodyPr/>
        <a:lstStyle/>
        <a:p>
          <a:r>
            <a:rPr lang="de-DE" dirty="0" smtClean="0"/>
            <a:t>AD</a:t>
          </a:r>
          <a:endParaRPr lang="de-DE" dirty="0"/>
        </a:p>
      </dgm:t>
    </dgm:pt>
    <dgm:pt modelId="{7E081C66-5366-446C-8B81-0B75CB42F3C5}" type="parTrans" cxnId="{AE4BEB09-1B6C-42E8-AB6A-CCB0A9FC3B7A}">
      <dgm:prSet/>
      <dgm:spPr/>
      <dgm:t>
        <a:bodyPr/>
        <a:lstStyle/>
        <a:p>
          <a:endParaRPr lang="de-DE"/>
        </a:p>
      </dgm:t>
    </dgm:pt>
    <dgm:pt modelId="{02350C6E-FF3C-4E2A-A114-A0FBA348AB91}" type="sibTrans" cxnId="{AE4BEB09-1B6C-42E8-AB6A-CCB0A9FC3B7A}">
      <dgm:prSet/>
      <dgm:spPr/>
      <dgm:t>
        <a:bodyPr/>
        <a:lstStyle/>
        <a:p>
          <a:endParaRPr lang="de-DE"/>
        </a:p>
      </dgm:t>
    </dgm:pt>
    <dgm:pt modelId="{2B59BAE1-8C2D-445B-B432-CED3354DF133}">
      <dgm:prSet phldrT="[Text]"/>
      <dgm:spPr>
        <a:solidFill>
          <a:srgbClr val="00B050"/>
        </a:solidFill>
      </dgm:spPr>
      <dgm:t>
        <a:bodyPr/>
        <a:lstStyle/>
        <a:p>
          <a:r>
            <a:rPr lang="de-DE" dirty="0" err="1" smtClean="0"/>
            <a:t>Psych</a:t>
          </a:r>
          <a:endParaRPr lang="de-DE" dirty="0"/>
        </a:p>
      </dgm:t>
    </dgm:pt>
    <dgm:pt modelId="{CE451C10-3371-4226-A7E5-27173303AF7F}" type="parTrans" cxnId="{A98D7094-FA8C-4A4A-A2BB-FB3797D3E685}">
      <dgm:prSet/>
      <dgm:spPr/>
      <dgm:t>
        <a:bodyPr/>
        <a:lstStyle/>
        <a:p>
          <a:endParaRPr lang="de-DE"/>
        </a:p>
      </dgm:t>
    </dgm:pt>
    <dgm:pt modelId="{7C850078-140A-4916-AC89-B91C2DAA8CAE}" type="sibTrans" cxnId="{A98D7094-FA8C-4A4A-A2BB-FB3797D3E685}">
      <dgm:prSet/>
      <dgm:spPr/>
      <dgm:t>
        <a:bodyPr/>
        <a:lstStyle/>
        <a:p>
          <a:endParaRPr lang="de-DE"/>
        </a:p>
      </dgm:t>
    </dgm:pt>
    <dgm:pt modelId="{9F48D380-A2BB-4211-B60F-0CE8506F72EE}" type="pres">
      <dgm:prSet presAssocID="{CBAD1DF9-6042-43AD-9CB9-4A2ED10370BC}" presName="Name0" presStyleCnt="0">
        <dgm:presLayoutVars>
          <dgm:chMax val="1"/>
          <dgm:dir/>
          <dgm:animLvl val="ctr"/>
          <dgm:resizeHandles val="exact"/>
        </dgm:presLayoutVars>
      </dgm:prSet>
      <dgm:spPr/>
      <dgm:t>
        <a:bodyPr/>
        <a:lstStyle/>
        <a:p>
          <a:endParaRPr lang="de-DE"/>
        </a:p>
      </dgm:t>
    </dgm:pt>
    <dgm:pt modelId="{0E7C062B-AAFE-40EF-B6D3-7B9A32E8BA3C}" type="pres">
      <dgm:prSet presAssocID="{3BFDA470-EA5C-4635-98FD-26029B28D50E}" presName="centerShape" presStyleLbl="node0" presStyleIdx="0" presStyleCnt="1" custAng="0" custScaleX="99143" custScaleY="110227"/>
      <dgm:spPr/>
      <dgm:t>
        <a:bodyPr/>
        <a:lstStyle/>
        <a:p>
          <a:endParaRPr lang="de-DE"/>
        </a:p>
      </dgm:t>
    </dgm:pt>
    <dgm:pt modelId="{0D46D75E-AD63-4A70-81D5-777E2812153B}" type="pres">
      <dgm:prSet presAssocID="{F6C63BE6-4812-4C2F-A59A-068859022697}" presName="parTrans" presStyleLbl="sibTrans2D1" presStyleIdx="0" presStyleCnt="4" custAng="0" custScaleY="108600"/>
      <dgm:spPr/>
      <dgm:t>
        <a:bodyPr/>
        <a:lstStyle/>
        <a:p>
          <a:endParaRPr lang="de-DE"/>
        </a:p>
      </dgm:t>
    </dgm:pt>
    <dgm:pt modelId="{340144F8-2BA3-402F-80A1-02833082F6A2}" type="pres">
      <dgm:prSet presAssocID="{F6C63BE6-4812-4C2F-A59A-068859022697}" presName="connectorText" presStyleLbl="sibTrans2D1" presStyleIdx="0" presStyleCnt="4"/>
      <dgm:spPr/>
      <dgm:t>
        <a:bodyPr/>
        <a:lstStyle/>
        <a:p>
          <a:endParaRPr lang="de-DE"/>
        </a:p>
      </dgm:t>
    </dgm:pt>
    <dgm:pt modelId="{C8E7470F-4EAF-41AE-BBC6-D93CC29BC0AE}" type="pres">
      <dgm:prSet presAssocID="{07A1D174-930D-4F66-ABE3-F6E9542795BF}" presName="node" presStyleLbl="node1" presStyleIdx="0" presStyleCnt="4" custAng="0" custScaleY="108600">
        <dgm:presLayoutVars>
          <dgm:bulletEnabled val="1"/>
        </dgm:presLayoutVars>
      </dgm:prSet>
      <dgm:spPr/>
      <dgm:t>
        <a:bodyPr/>
        <a:lstStyle/>
        <a:p>
          <a:endParaRPr lang="de-DE"/>
        </a:p>
      </dgm:t>
    </dgm:pt>
    <dgm:pt modelId="{E3034083-281A-4052-89F7-3EEB68ECB82C}" type="pres">
      <dgm:prSet presAssocID="{2977BC40-2819-4993-86C4-3FA308FAC26E}" presName="parTrans" presStyleLbl="sibTrans2D1" presStyleIdx="1" presStyleCnt="4" custAng="0" custScaleY="108600"/>
      <dgm:spPr/>
      <dgm:t>
        <a:bodyPr/>
        <a:lstStyle/>
        <a:p>
          <a:endParaRPr lang="de-DE"/>
        </a:p>
      </dgm:t>
    </dgm:pt>
    <dgm:pt modelId="{7035D26D-5FEB-4C61-A9B5-F42D8E88E33F}" type="pres">
      <dgm:prSet presAssocID="{2977BC40-2819-4993-86C4-3FA308FAC26E}" presName="connectorText" presStyleLbl="sibTrans2D1" presStyleIdx="1" presStyleCnt="4"/>
      <dgm:spPr/>
      <dgm:t>
        <a:bodyPr/>
        <a:lstStyle/>
        <a:p>
          <a:endParaRPr lang="de-DE"/>
        </a:p>
      </dgm:t>
    </dgm:pt>
    <dgm:pt modelId="{613CA6A2-8BA8-4B7E-B4D3-D7D4A8000CE7}" type="pres">
      <dgm:prSet presAssocID="{43A1ADE8-4D29-4AAB-AA73-A7D1716CFF9A}" presName="node" presStyleLbl="node1" presStyleIdx="1" presStyleCnt="4" custAng="0" custScaleY="108600">
        <dgm:presLayoutVars>
          <dgm:bulletEnabled val="1"/>
        </dgm:presLayoutVars>
      </dgm:prSet>
      <dgm:spPr/>
      <dgm:t>
        <a:bodyPr/>
        <a:lstStyle/>
        <a:p>
          <a:endParaRPr lang="de-DE"/>
        </a:p>
      </dgm:t>
    </dgm:pt>
    <dgm:pt modelId="{CB840FEA-3EFE-4D59-BA8F-4997857FC2AE}" type="pres">
      <dgm:prSet presAssocID="{7E081C66-5366-446C-8B81-0B75CB42F3C5}" presName="parTrans" presStyleLbl="sibTrans2D1" presStyleIdx="2" presStyleCnt="4" custAng="0" custScaleY="108600"/>
      <dgm:spPr/>
      <dgm:t>
        <a:bodyPr/>
        <a:lstStyle/>
        <a:p>
          <a:endParaRPr lang="de-DE"/>
        </a:p>
      </dgm:t>
    </dgm:pt>
    <dgm:pt modelId="{67A11C99-D7CE-4C66-9BDD-E8DFB1426D38}" type="pres">
      <dgm:prSet presAssocID="{7E081C66-5366-446C-8B81-0B75CB42F3C5}" presName="connectorText" presStyleLbl="sibTrans2D1" presStyleIdx="2" presStyleCnt="4"/>
      <dgm:spPr/>
      <dgm:t>
        <a:bodyPr/>
        <a:lstStyle/>
        <a:p>
          <a:endParaRPr lang="de-DE"/>
        </a:p>
      </dgm:t>
    </dgm:pt>
    <dgm:pt modelId="{39005CE8-6E89-4698-928D-E7148CD933D2}" type="pres">
      <dgm:prSet presAssocID="{ADA0D432-AFD9-4EE2-81AC-E55EB43FF3A0}" presName="node" presStyleLbl="node1" presStyleIdx="2" presStyleCnt="4" custAng="0" custScaleY="108600">
        <dgm:presLayoutVars>
          <dgm:bulletEnabled val="1"/>
        </dgm:presLayoutVars>
      </dgm:prSet>
      <dgm:spPr/>
      <dgm:t>
        <a:bodyPr/>
        <a:lstStyle/>
        <a:p>
          <a:endParaRPr lang="de-DE"/>
        </a:p>
      </dgm:t>
    </dgm:pt>
    <dgm:pt modelId="{7E32E03E-76EA-49E7-BD90-B36C689A5EC2}" type="pres">
      <dgm:prSet presAssocID="{CE451C10-3371-4226-A7E5-27173303AF7F}" presName="parTrans" presStyleLbl="sibTrans2D1" presStyleIdx="3" presStyleCnt="4" custAng="0" custScaleY="108600"/>
      <dgm:spPr/>
      <dgm:t>
        <a:bodyPr/>
        <a:lstStyle/>
        <a:p>
          <a:endParaRPr lang="de-DE"/>
        </a:p>
      </dgm:t>
    </dgm:pt>
    <dgm:pt modelId="{DCC67AE5-3698-4D10-99CF-1722FD7FD2C7}" type="pres">
      <dgm:prSet presAssocID="{CE451C10-3371-4226-A7E5-27173303AF7F}" presName="connectorText" presStyleLbl="sibTrans2D1" presStyleIdx="3" presStyleCnt="4"/>
      <dgm:spPr/>
      <dgm:t>
        <a:bodyPr/>
        <a:lstStyle/>
        <a:p>
          <a:endParaRPr lang="de-DE"/>
        </a:p>
      </dgm:t>
    </dgm:pt>
    <dgm:pt modelId="{1DF762FA-F176-47BF-B8BC-D8FFD5A0CDF5}" type="pres">
      <dgm:prSet presAssocID="{2B59BAE1-8C2D-445B-B432-CED3354DF133}" presName="node" presStyleLbl="node1" presStyleIdx="3" presStyleCnt="4" custAng="0" custScaleY="108600">
        <dgm:presLayoutVars>
          <dgm:bulletEnabled val="1"/>
        </dgm:presLayoutVars>
      </dgm:prSet>
      <dgm:spPr/>
      <dgm:t>
        <a:bodyPr/>
        <a:lstStyle/>
        <a:p>
          <a:endParaRPr lang="de-DE"/>
        </a:p>
      </dgm:t>
    </dgm:pt>
  </dgm:ptLst>
  <dgm:cxnLst>
    <dgm:cxn modelId="{32F22ACE-118D-4F9C-9FE3-4A78D39F05F5}" type="presOf" srcId="{7E081C66-5366-446C-8B81-0B75CB42F3C5}" destId="{CB840FEA-3EFE-4D59-BA8F-4997857FC2AE}" srcOrd="0" destOrd="0" presId="urn:microsoft.com/office/officeart/2005/8/layout/radial5"/>
    <dgm:cxn modelId="{ACC06328-A57E-4AA4-8A4F-CB565B910CDB}" type="presOf" srcId="{07A1D174-930D-4F66-ABE3-F6E9542795BF}" destId="{C8E7470F-4EAF-41AE-BBC6-D93CC29BC0AE}" srcOrd="0" destOrd="0" presId="urn:microsoft.com/office/officeart/2005/8/layout/radial5"/>
    <dgm:cxn modelId="{63E45260-5A25-4088-87C2-95D8223B86CF}" type="presOf" srcId="{2977BC40-2819-4993-86C4-3FA308FAC26E}" destId="{7035D26D-5FEB-4C61-A9B5-F42D8E88E33F}" srcOrd="1" destOrd="0" presId="urn:microsoft.com/office/officeart/2005/8/layout/radial5"/>
    <dgm:cxn modelId="{2309DB5E-45F8-4875-A1AC-BEDEDB9DAA9A}" type="presOf" srcId="{F6C63BE6-4812-4C2F-A59A-068859022697}" destId="{0D46D75E-AD63-4A70-81D5-777E2812153B}" srcOrd="0" destOrd="0" presId="urn:microsoft.com/office/officeart/2005/8/layout/radial5"/>
    <dgm:cxn modelId="{088FC84F-070C-4D85-9EE8-BBE230100E31}" type="presOf" srcId="{CE451C10-3371-4226-A7E5-27173303AF7F}" destId="{7E32E03E-76EA-49E7-BD90-B36C689A5EC2}" srcOrd="0" destOrd="0" presId="urn:microsoft.com/office/officeart/2005/8/layout/radial5"/>
    <dgm:cxn modelId="{D74CFFDE-3A99-4B56-8F2C-4FE84EF9C0C5}" type="presOf" srcId="{F6C63BE6-4812-4C2F-A59A-068859022697}" destId="{340144F8-2BA3-402F-80A1-02833082F6A2}" srcOrd="1" destOrd="0" presId="urn:microsoft.com/office/officeart/2005/8/layout/radial5"/>
    <dgm:cxn modelId="{B578F10A-8C25-4CD4-AEDB-9525C3525205}" type="presOf" srcId="{3BFDA470-EA5C-4635-98FD-26029B28D50E}" destId="{0E7C062B-AAFE-40EF-B6D3-7B9A32E8BA3C}" srcOrd="0" destOrd="0" presId="urn:microsoft.com/office/officeart/2005/8/layout/radial5"/>
    <dgm:cxn modelId="{FFD66245-5DEC-4ADA-A102-3E55209474ED}" srcId="{CBAD1DF9-6042-43AD-9CB9-4A2ED10370BC}" destId="{3BFDA470-EA5C-4635-98FD-26029B28D50E}" srcOrd="0" destOrd="0" parTransId="{D5910A1B-F967-470D-9C5C-20711DE37A46}" sibTransId="{EFAF40A6-7B9C-4B2E-AC4D-ED5B7CCAA374}"/>
    <dgm:cxn modelId="{2E4C6EDD-BAA6-41DD-A630-22FDD503B3ED}" type="presOf" srcId="{2B59BAE1-8C2D-445B-B432-CED3354DF133}" destId="{1DF762FA-F176-47BF-B8BC-D8FFD5A0CDF5}" srcOrd="0" destOrd="0" presId="urn:microsoft.com/office/officeart/2005/8/layout/radial5"/>
    <dgm:cxn modelId="{36AC0A03-C3BA-42FF-B00F-752C380AA2E3}" type="presOf" srcId="{43A1ADE8-4D29-4AAB-AA73-A7D1716CFF9A}" destId="{613CA6A2-8BA8-4B7E-B4D3-D7D4A8000CE7}" srcOrd="0" destOrd="0" presId="urn:microsoft.com/office/officeart/2005/8/layout/radial5"/>
    <dgm:cxn modelId="{D1656982-ED0C-40A5-B95B-6A86560B29F2}" type="presOf" srcId="{CBAD1DF9-6042-43AD-9CB9-4A2ED10370BC}" destId="{9F48D380-A2BB-4211-B60F-0CE8506F72EE}" srcOrd="0" destOrd="0" presId="urn:microsoft.com/office/officeart/2005/8/layout/radial5"/>
    <dgm:cxn modelId="{DE6882EA-2B64-408E-AA8B-31328CB953B8}" type="presOf" srcId="{7E081C66-5366-446C-8B81-0B75CB42F3C5}" destId="{67A11C99-D7CE-4C66-9BDD-E8DFB1426D38}" srcOrd="1" destOrd="0" presId="urn:microsoft.com/office/officeart/2005/8/layout/radial5"/>
    <dgm:cxn modelId="{C6E72ADC-B05A-47B9-80DE-465F5284AB25}" srcId="{3BFDA470-EA5C-4635-98FD-26029B28D50E}" destId="{43A1ADE8-4D29-4AAB-AA73-A7D1716CFF9A}" srcOrd="1" destOrd="0" parTransId="{2977BC40-2819-4993-86C4-3FA308FAC26E}" sibTransId="{12D67395-E0F5-45CE-A11E-A5FA2472597E}"/>
    <dgm:cxn modelId="{978878D0-B3F8-496A-A86E-D31C63AA966D}" type="presOf" srcId="{CE451C10-3371-4226-A7E5-27173303AF7F}" destId="{DCC67AE5-3698-4D10-99CF-1722FD7FD2C7}" srcOrd="1" destOrd="0" presId="urn:microsoft.com/office/officeart/2005/8/layout/radial5"/>
    <dgm:cxn modelId="{77083EB1-19FC-490C-A27D-470268D189F0}" srcId="{3BFDA470-EA5C-4635-98FD-26029B28D50E}" destId="{07A1D174-930D-4F66-ABE3-F6E9542795BF}" srcOrd="0" destOrd="0" parTransId="{F6C63BE6-4812-4C2F-A59A-068859022697}" sibTransId="{231AD07E-80F1-4A3C-895F-66DF7F0F9860}"/>
    <dgm:cxn modelId="{A0ED240C-597B-47C2-92B8-8E3E9B1B83D2}" type="presOf" srcId="{ADA0D432-AFD9-4EE2-81AC-E55EB43FF3A0}" destId="{39005CE8-6E89-4698-928D-E7148CD933D2}" srcOrd="0" destOrd="0" presId="urn:microsoft.com/office/officeart/2005/8/layout/radial5"/>
    <dgm:cxn modelId="{AE4BEB09-1B6C-42E8-AB6A-CCB0A9FC3B7A}" srcId="{3BFDA470-EA5C-4635-98FD-26029B28D50E}" destId="{ADA0D432-AFD9-4EE2-81AC-E55EB43FF3A0}" srcOrd="2" destOrd="0" parTransId="{7E081C66-5366-446C-8B81-0B75CB42F3C5}" sibTransId="{02350C6E-FF3C-4E2A-A114-A0FBA348AB91}"/>
    <dgm:cxn modelId="{A98D7094-FA8C-4A4A-A2BB-FB3797D3E685}" srcId="{3BFDA470-EA5C-4635-98FD-26029B28D50E}" destId="{2B59BAE1-8C2D-445B-B432-CED3354DF133}" srcOrd="3" destOrd="0" parTransId="{CE451C10-3371-4226-A7E5-27173303AF7F}" sibTransId="{7C850078-140A-4916-AC89-B91C2DAA8CAE}"/>
    <dgm:cxn modelId="{3549C1AA-564A-42BD-9050-E14702DE0E3D}" type="presOf" srcId="{2977BC40-2819-4993-86C4-3FA308FAC26E}" destId="{E3034083-281A-4052-89F7-3EEB68ECB82C}" srcOrd="0" destOrd="0" presId="urn:microsoft.com/office/officeart/2005/8/layout/radial5"/>
    <dgm:cxn modelId="{15C70597-003E-453C-A0F2-F915AB722267}" type="presParOf" srcId="{9F48D380-A2BB-4211-B60F-0CE8506F72EE}" destId="{0E7C062B-AAFE-40EF-B6D3-7B9A32E8BA3C}" srcOrd="0" destOrd="0" presId="urn:microsoft.com/office/officeart/2005/8/layout/radial5"/>
    <dgm:cxn modelId="{0B591A8C-C0B7-44D9-BA64-B336F06C0A27}" type="presParOf" srcId="{9F48D380-A2BB-4211-B60F-0CE8506F72EE}" destId="{0D46D75E-AD63-4A70-81D5-777E2812153B}" srcOrd="1" destOrd="0" presId="urn:microsoft.com/office/officeart/2005/8/layout/radial5"/>
    <dgm:cxn modelId="{9BDDC6E3-92CF-4900-8696-07C0B2200759}" type="presParOf" srcId="{0D46D75E-AD63-4A70-81D5-777E2812153B}" destId="{340144F8-2BA3-402F-80A1-02833082F6A2}" srcOrd="0" destOrd="0" presId="urn:microsoft.com/office/officeart/2005/8/layout/radial5"/>
    <dgm:cxn modelId="{5E0E9E27-31D1-4CE0-B18C-CB8264EE0256}" type="presParOf" srcId="{9F48D380-A2BB-4211-B60F-0CE8506F72EE}" destId="{C8E7470F-4EAF-41AE-BBC6-D93CC29BC0AE}" srcOrd="2" destOrd="0" presId="urn:microsoft.com/office/officeart/2005/8/layout/radial5"/>
    <dgm:cxn modelId="{129797ED-927B-4F24-BDF8-FDBBD842AB80}" type="presParOf" srcId="{9F48D380-A2BB-4211-B60F-0CE8506F72EE}" destId="{E3034083-281A-4052-89F7-3EEB68ECB82C}" srcOrd="3" destOrd="0" presId="urn:microsoft.com/office/officeart/2005/8/layout/radial5"/>
    <dgm:cxn modelId="{5061B55D-6010-49FF-BD77-8390BCFF7071}" type="presParOf" srcId="{E3034083-281A-4052-89F7-3EEB68ECB82C}" destId="{7035D26D-5FEB-4C61-A9B5-F42D8E88E33F}" srcOrd="0" destOrd="0" presId="urn:microsoft.com/office/officeart/2005/8/layout/radial5"/>
    <dgm:cxn modelId="{12129CBB-4B53-4190-B8FF-FD87B799C238}" type="presParOf" srcId="{9F48D380-A2BB-4211-B60F-0CE8506F72EE}" destId="{613CA6A2-8BA8-4B7E-B4D3-D7D4A8000CE7}" srcOrd="4" destOrd="0" presId="urn:microsoft.com/office/officeart/2005/8/layout/radial5"/>
    <dgm:cxn modelId="{72BCC1F5-AC70-4E38-9593-07D020E29791}" type="presParOf" srcId="{9F48D380-A2BB-4211-B60F-0CE8506F72EE}" destId="{CB840FEA-3EFE-4D59-BA8F-4997857FC2AE}" srcOrd="5" destOrd="0" presId="urn:microsoft.com/office/officeart/2005/8/layout/radial5"/>
    <dgm:cxn modelId="{2A40C91F-3872-4DF2-AD04-B6D815409101}" type="presParOf" srcId="{CB840FEA-3EFE-4D59-BA8F-4997857FC2AE}" destId="{67A11C99-D7CE-4C66-9BDD-E8DFB1426D38}" srcOrd="0" destOrd="0" presId="urn:microsoft.com/office/officeart/2005/8/layout/radial5"/>
    <dgm:cxn modelId="{262A3D8E-38E2-4DF1-9A47-B6930E15F738}" type="presParOf" srcId="{9F48D380-A2BB-4211-B60F-0CE8506F72EE}" destId="{39005CE8-6E89-4698-928D-E7148CD933D2}" srcOrd="6" destOrd="0" presId="urn:microsoft.com/office/officeart/2005/8/layout/radial5"/>
    <dgm:cxn modelId="{821EC792-B543-4971-AE07-54550654A275}" type="presParOf" srcId="{9F48D380-A2BB-4211-B60F-0CE8506F72EE}" destId="{7E32E03E-76EA-49E7-BD90-B36C689A5EC2}" srcOrd="7" destOrd="0" presId="urn:microsoft.com/office/officeart/2005/8/layout/radial5"/>
    <dgm:cxn modelId="{940C0C8E-9F6B-49F1-AA2C-A21BBC76B5EA}" type="presParOf" srcId="{7E32E03E-76EA-49E7-BD90-B36C689A5EC2}" destId="{DCC67AE5-3698-4D10-99CF-1722FD7FD2C7}" srcOrd="0" destOrd="0" presId="urn:microsoft.com/office/officeart/2005/8/layout/radial5"/>
    <dgm:cxn modelId="{2085DF5E-B019-4FF3-AF60-FF73109EFD69}" type="presParOf" srcId="{9F48D380-A2BB-4211-B60F-0CE8506F72EE}" destId="{1DF762FA-F176-47BF-B8BC-D8FFD5A0CDF5}" srcOrd="8" destOrd="0" presId="urn:microsoft.com/office/officeart/2005/8/layout/radial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51DBD7-46A0-4D8B-A561-E7A1D4730CC1}"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de-DE"/>
        </a:p>
      </dgm:t>
    </dgm:pt>
    <dgm:pt modelId="{606FCFAD-B917-4E9D-9EC2-6D4FD7EF738D}">
      <dgm:prSet phldrT="[Text]" custT="1"/>
      <dgm:spPr/>
      <dgm:t>
        <a:bodyPr/>
        <a:lstStyle/>
        <a:p>
          <a:r>
            <a:rPr lang="de-DE" sz="2000" b="1" dirty="0" smtClean="0"/>
            <a:t>KH</a:t>
          </a:r>
          <a:endParaRPr lang="de-DE" sz="2000" b="1" dirty="0"/>
        </a:p>
      </dgm:t>
    </dgm:pt>
    <dgm:pt modelId="{5C679D80-4364-4EE9-8275-BC2663476791}" type="parTrans" cxnId="{E592FAF9-22A7-4FAE-B8E8-BA3BA47E174C}">
      <dgm:prSet/>
      <dgm:spPr/>
      <dgm:t>
        <a:bodyPr/>
        <a:lstStyle/>
        <a:p>
          <a:endParaRPr lang="de-DE"/>
        </a:p>
      </dgm:t>
    </dgm:pt>
    <dgm:pt modelId="{A564BDDB-D522-483D-ACD7-36D8E7196787}" type="sibTrans" cxnId="{E592FAF9-22A7-4FAE-B8E8-BA3BA47E174C}">
      <dgm:prSet/>
      <dgm:spPr/>
      <dgm:t>
        <a:bodyPr/>
        <a:lstStyle/>
        <a:p>
          <a:endParaRPr lang="de-DE"/>
        </a:p>
      </dgm:t>
    </dgm:pt>
    <dgm:pt modelId="{0AA2CF7B-501D-4FE9-866F-BB2DA0C6CE24}">
      <dgm:prSet phldrT="[Text]"/>
      <dgm:spPr>
        <a:solidFill>
          <a:srgbClr val="00FFCC"/>
        </a:solidFill>
      </dgm:spPr>
      <dgm:t>
        <a:bodyPr/>
        <a:lstStyle/>
        <a:p>
          <a:r>
            <a:rPr lang="de-DE" b="1" dirty="0" smtClean="0">
              <a:solidFill>
                <a:schemeClr val="tx2"/>
              </a:solidFill>
            </a:rPr>
            <a:t>Heim B</a:t>
          </a:r>
          <a:endParaRPr lang="de-DE" b="1" dirty="0">
            <a:solidFill>
              <a:schemeClr val="tx2"/>
            </a:solidFill>
          </a:endParaRPr>
        </a:p>
      </dgm:t>
    </dgm:pt>
    <dgm:pt modelId="{989CAA8E-49BA-425F-BE60-AB077E9A3C7B}" type="parTrans" cxnId="{5E476D4F-3D98-476D-AD25-A7EE68264E70}">
      <dgm:prSet/>
      <dgm:spPr/>
      <dgm:t>
        <a:bodyPr/>
        <a:lstStyle/>
        <a:p>
          <a:endParaRPr lang="de-DE"/>
        </a:p>
      </dgm:t>
    </dgm:pt>
    <dgm:pt modelId="{4CB6ECF9-9F82-413D-BEEF-3CB4D7BB882B}" type="sibTrans" cxnId="{5E476D4F-3D98-476D-AD25-A7EE68264E70}">
      <dgm:prSet/>
      <dgm:spPr/>
      <dgm:t>
        <a:bodyPr/>
        <a:lstStyle/>
        <a:p>
          <a:endParaRPr lang="de-DE"/>
        </a:p>
      </dgm:t>
    </dgm:pt>
    <dgm:pt modelId="{71308694-0579-4A6C-A76F-FB25C63C73D5}">
      <dgm:prSet phldrT="[Text]"/>
      <dgm:spPr>
        <a:solidFill>
          <a:srgbClr val="CC6600"/>
        </a:solidFill>
      </dgm:spPr>
      <dgm:t>
        <a:bodyPr/>
        <a:lstStyle/>
        <a:p>
          <a:r>
            <a:rPr lang="de-DE" b="1" dirty="0" smtClean="0">
              <a:solidFill>
                <a:schemeClr val="tx2"/>
              </a:solidFill>
            </a:rPr>
            <a:t>Schule 1</a:t>
          </a:r>
          <a:endParaRPr lang="de-DE" b="1" dirty="0">
            <a:solidFill>
              <a:schemeClr val="tx2"/>
            </a:solidFill>
          </a:endParaRPr>
        </a:p>
      </dgm:t>
    </dgm:pt>
    <dgm:pt modelId="{FAFB7AD6-FDFF-4F1F-A0B9-7DFDD4575449}" type="parTrans" cxnId="{7988EAFF-D62F-43CC-A1C4-EFFC97742227}">
      <dgm:prSet/>
      <dgm:spPr/>
      <dgm:t>
        <a:bodyPr/>
        <a:lstStyle/>
        <a:p>
          <a:endParaRPr lang="de-DE"/>
        </a:p>
      </dgm:t>
    </dgm:pt>
    <dgm:pt modelId="{8FF62D60-B042-47D2-BD94-83B4D171FD67}" type="sibTrans" cxnId="{7988EAFF-D62F-43CC-A1C4-EFFC97742227}">
      <dgm:prSet/>
      <dgm:spPr/>
      <dgm:t>
        <a:bodyPr/>
        <a:lstStyle/>
        <a:p>
          <a:endParaRPr lang="de-DE"/>
        </a:p>
      </dgm:t>
    </dgm:pt>
    <dgm:pt modelId="{3A08ECBE-BEFB-40B7-879D-948439E6DAFC}">
      <dgm:prSet phldrT="[Text]"/>
      <dgm:spPr>
        <a:solidFill>
          <a:srgbClr val="00B0F0"/>
        </a:solidFill>
      </dgm:spPr>
      <dgm:t>
        <a:bodyPr/>
        <a:lstStyle/>
        <a:p>
          <a:r>
            <a:rPr lang="de-DE" b="1" dirty="0" smtClean="0">
              <a:solidFill>
                <a:schemeClr val="tx2"/>
              </a:solidFill>
            </a:rPr>
            <a:t>AD A</a:t>
          </a:r>
          <a:endParaRPr lang="de-DE" b="1" dirty="0">
            <a:solidFill>
              <a:schemeClr val="tx2"/>
            </a:solidFill>
          </a:endParaRPr>
        </a:p>
      </dgm:t>
    </dgm:pt>
    <dgm:pt modelId="{F51D5C34-C32D-4DAC-87DF-F2FE22160A84}" type="parTrans" cxnId="{B42FE93A-03A2-41DC-BB1F-C3DEE73AA4B7}">
      <dgm:prSet/>
      <dgm:spPr/>
      <dgm:t>
        <a:bodyPr/>
        <a:lstStyle/>
        <a:p>
          <a:endParaRPr lang="de-DE"/>
        </a:p>
      </dgm:t>
    </dgm:pt>
    <dgm:pt modelId="{853C9FD1-308C-432B-B041-EDA75F3C954B}" type="sibTrans" cxnId="{B42FE93A-03A2-41DC-BB1F-C3DEE73AA4B7}">
      <dgm:prSet/>
      <dgm:spPr/>
      <dgm:t>
        <a:bodyPr/>
        <a:lstStyle/>
        <a:p>
          <a:endParaRPr lang="de-DE"/>
        </a:p>
      </dgm:t>
    </dgm:pt>
    <dgm:pt modelId="{4C206423-9AEE-4F21-B05D-66B0C31DF058}">
      <dgm:prSet phldrT="[Text]"/>
      <dgm:spPr>
        <a:solidFill>
          <a:srgbClr val="00B050"/>
        </a:solidFill>
      </dgm:spPr>
      <dgm:t>
        <a:bodyPr/>
        <a:lstStyle/>
        <a:p>
          <a:r>
            <a:rPr lang="de-DE" b="1" dirty="0" err="1" smtClean="0">
              <a:solidFill>
                <a:schemeClr val="tx2"/>
              </a:solidFill>
            </a:rPr>
            <a:t>Päd</a:t>
          </a:r>
          <a:endParaRPr lang="de-DE" b="1" dirty="0">
            <a:solidFill>
              <a:schemeClr val="tx2"/>
            </a:solidFill>
          </a:endParaRPr>
        </a:p>
      </dgm:t>
    </dgm:pt>
    <dgm:pt modelId="{37C3A67E-1D4F-4F31-8C24-2F955A4530F7}" type="parTrans" cxnId="{E2454E97-CB8B-4DD5-A8CD-03A9DDC9DE9B}">
      <dgm:prSet/>
      <dgm:spPr/>
      <dgm:t>
        <a:bodyPr/>
        <a:lstStyle/>
        <a:p>
          <a:endParaRPr lang="de-DE"/>
        </a:p>
      </dgm:t>
    </dgm:pt>
    <dgm:pt modelId="{E443620D-5E3F-49DA-87DB-841C31A5E9C2}" type="sibTrans" cxnId="{E2454E97-CB8B-4DD5-A8CD-03A9DDC9DE9B}">
      <dgm:prSet/>
      <dgm:spPr/>
      <dgm:t>
        <a:bodyPr/>
        <a:lstStyle/>
        <a:p>
          <a:endParaRPr lang="de-DE"/>
        </a:p>
      </dgm:t>
    </dgm:pt>
    <dgm:pt modelId="{4A432C9A-DC55-4412-9F91-FEEA064B41D4}" type="pres">
      <dgm:prSet presAssocID="{8051DBD7-46A0-4D8B-A561-E7A1D4730CC1}" presName="Name0" presStyleCnt="0">
        <dgm:presLayoutVars>
          <dgm:chMax val="1"/>
          <dgm:dir/>
          <dgm:animLvl val="ctr"/>
          <dgm:resizeHandles val="exact"/>
        </dgm:presLayoutVars>
      </dgm:prSet>
      <dgm:spPr/>
      <dgm:t>
        <a:bodyPr/>
        <a:lstStyle/>
        <a:p>
          <a:endParaRPr lang="de-DE"/>
        </a:p>
      </dgm:t>
    </dgm:pt>
    <dgm:pt modelId="{CDA6E7F7-A989-4EFE-99B4-55E2C403B888}" type="pres">
      <dgm:prSet presAssocID="{606FCFAD-B917-4E9D-9EC2-6D4FD7EF738D}" presName="centerShape" presStyleLbl="node0" presStyleIdx="0" presStyleCnt="1"/>
      <dgm:spPr/>
      <dgm:t>
        <a:bodyPr/>
        <a:lstStyle/>
        <a:p>
          <a:endParaRPr lang="de-DE"/>
        </a:p>
      </dgm:t>
    </dgm:pt>
    <dgm:pt modelId="{D9DDC56D-4C0C-4031-A89B-BFD5A1761283}" type="pres">
      <dgm:prSet presAssocID="{989CAA8E-49BA-425F-BE60-AB077E9A3C7B}" presName="parTrans" presStyleLbl="sibTrans2D1" presStyleIdx="0" presStyleCnt="4"/>
      <dgm:spPr/>
      <dgm:t>
        <a:bodyPr/>
        <a:lstStyle/>
        <a:p>
          <a:endParaRPr lang="de-DE"/>
        </a:p>
      </dgm:t>
    </dgm:pt>
    <dgm:pt modelId="{41095D87-6364-401A-81BD-2F7F0870F14A}" type="pres">
      <dgm:prSet presAssocID="{989CAA8E-49BA-425F-BE60-AB077E9A3C7B}" presName="connectorText" presStyleLbl="sibTrans2D1" presStyleIdx="0" presStyleCnt="4"/>
      <dgm:spPr/>
      <dgm:t>
        <a:bodyPr/>
        <a:lstStyle/>
        <a:p>
          <a:endParaRPr lang="de-DE"/>
        </a:p>
      </dgm:t>
    </dgm:pt>
    <dgm:pt modelId="{DBC3BF31-DAB4-4411-9757-628875D2B269}" type="pres">
      <dgm:prSet presAssocID="{0AA2CF7B-501D-4FE9-866F-BB2DA0C6CE24}" presName="node" presStyleLbl="node1" presStyleIdx="0" presStyleCnt="4">
        <dgm:presLayoutVars>
          <dgm:bulletEnabled val="1"/>
        </dgm:presLayoutVars>
      </dgm:prSet>
      <dgm:spPr/>
      <dgm:t>
        <a:bodyPr/>
        <a:lstStyle/>
        <a:p>
          <a:endParaRPr lang="de-DE"/>
        </a:p>
      </dgm:t>
    </dgm:pt>
    <dgm:pt modelId="{562C8244-6B41-4071-87B0-60D05840B744}" type="pres">
      <dgm:prSet presAssocID="{FAFB7AD6-FDFF-4F1F-A0B9-7DFDD4575449}" presName="parTrans" presStyleLbl="sibTrans2D1" presStyleIdx="1" presStyleCnt="4"/>
      <dgm:spPr/>
      <dgm:t>
        <a:bodyPr/>
        <a:lstStyle/>
        <a:p>
          <a:endParaRPr lang="de-DE"/>
        </a:p>
      </dgm:t>
    </dgm:pt>
    <dgm:pt modelId="{21A820D7-F07C-4DF3-BAA2-6B5E0ABC22FB}" type="pres">
      <dgm:prSet presAssocID="{FAFB7AD6-FDFF-4F1F-A0B9-7DFDD4575449}" presName="connectorText" presStyleLbl="sibTrans2D1" presStyleIdx="1" presStyleCnt="4"/>
      <dgm:spPr/>
      <dgm:t>
        <a:bodyPr/>
        <a:lstStyle/>
        <a:p>
          <a:endParaRPr lang="de-DE"/>
        </a:p>
      </dgm:t>
    </dgm:pt>
    <dgm:pt modelId="{A972379F-B823-42CF-882B-19D613241599}" type="pres">
      <dgm:prSet presAssocID="{71308694-0579-4A6C-A76F-FB25C63C73D5}" presName="node" presStyleLbl="node1" presStyleIdx="1" presStyleCnt="4">
        <dgm:presLayoutVars>
          <dgm:bulletEnabled val="1"/>
        </dgm:presLayoutVars>
      </dgm:prSet>
      <dgm:spPr/>
      <dgm:t>
        <a:bodyPr/>
        <a:lstStyle/>
        <a:p>
          <a:endParaRPr lang="de-DE"/>
        </a:p>
      </dgm:t>
    </dgm:pt>
    <dgm:pt modelId="{4D31F634-555A-4CD8-B6B9-C13790E597FA}" type="pres">
      <dgm:prSet presAssocID="{F51D5C34-C32D-4DAC-87DF-F2FE22160A84}" presName="parTrans" presStyleLbl="sibTrans2D1" presStyleIdx="2" presStyleCnt="4"/>
      <dgm:spPr/>
      <dgm:t>
        <a:bodyPr/>
        <a:lstStyle/>
        <a:p>
          <a:endParaRPr lang="de-DE"/>
        </a:p>
      </dgm:t>
    </dgm:pt>
    <dgm:pt modelId="{B67F7D52-8080-4A06-8A74-9529CF27851D}" type="pres">
      <dgm:prSet presAssocID="{F51D5C34-C32D-4DAC-87DF-F2FE22160A84}" presName="connectorText" presStyleLbl="sibTrans2D1" presStyleIdx="2" presStyleCnt="4"/>
      <dgm:spPr/>
      <dgm:t>
        <a:bodyPr/>
        <a:lstStyle/>
        <a:p>
          <a:endParaRPr lang="de-DE"/>
        </a:p>
      </dgm:t>
    </dgm:pt>
    <dgm:pt modelId="{B937133A-8708-48F3-BFFB-E0554CBD5C7A}" type="pres">
      <dgm:prSet presAssocID="{3A08ECBE-BEFB-40B7-879D-948439E6DAFC}" presName="node" presStyleLbl="node1" presStyleIdx="2" presStyleCnt="4">
        <dgm:presLayoutVars>
          <dgm:bulletEnabled val="1"/>
        </dgm:presLayoutVars>
      </dgm:prSet>
      <dgm:spPr/>
      <dgm:t>
        <a:bodyPr/>
        <a:lstStyle/>
        <a:p>
          <a:endParaRPr lang="de-DE"/>
        </a:p>
      </dgm:t>
    </dgm:pt>
    <dgm:pt modelId="{B80A8913-A103-4CA8-813C-ABA0C171642B}" type="pres">
      <dgm:prSet presAssocID="{37C3A67E-1D4F-4F31-8C24-2F955A4530F7}" presName="parTrans" presStyleLbl="sibTrans2D1" presStyleIdx="3" presStyleCnt="4"/>
      <dgm:spPr/>
      <dgm:t>
        <a:bodyPr/>
        <a:lstStyle/>
        <a:p>
          <a:endParaRPr lang="de-DE"/>
        </a:p>
      </dgm:t>
    </dgm:pt>
    <dgm:pt modelId="{B95D47FE-B5E4-4E79-806D-005C82053BBF}" type="pres">
      <dgm:prSet presAssocID="{37C3A67E-1D4F-4F31-8C24-2F955A4530F7}" presName="connectorText" presStyleLbl="sibTrans2D1" presStyleIdx="3" presStyleCnt="4"/>
      <dgm:spPr/>
      <dgm:t>
        <a:bodyPr/>
        <a:lstStyle/>
        <a:p>
          <a:endParaRPr lang="de-DE"/>
        </a:p>
      </dgm:t>
    </dgm:pt>
    <dgm:pt modelId="{0A41E8E6-DEFB-4E13-92B3-8BF16375FE41}" type="pres">
      <dgm:prSet presAssocID="{4C206423-9AEE-4F21-B05D-66B0C31DF058}" presName="node" presStyleLbl="node1" presStyleIdx="3" presStyleCnt="4">
        <dgm:presLayoutVars>
          <dgm:bulletEnabled val="1"/>
        </dgm:presLayoutVars>
      </dgm:prSet>
      <dgm:spPr/>
      <dgm:t>
        <a:bodyPr/>
        <a:lstStyle/>
        <a:p>
          <a:endParaRPr lang="de-DE"/>
        </a:p>
      </dgm:t>
    </dgm:pt>
  </dgm:ptLst>
  <dgm:cxnLst>
    <dgm:cxn modelId="{91416FDD-4BBD-4341-86B1-D58DA3E6391F}" type="presOf" srcId="{FAFB7AD6-FDFF-4F1F-A0B9-7DFDD4575449}" destId="{562C8244-6B41-4071-87B0-60D05840B744}" srcOrd="0" destOrd="0" presId="urn:microsoft.com/office/officeart/2005/8/layout/radial5"/>
    <dgm:cxn modelId="{E592FAF9-22A7-4FAE-B8E8-BA3BA47E174C}" srcId="{8051DBD7-46A0-4D8B-A561-E7A1D4730CC1}" destId="{606FCFAD-B917-4E9D-9EC2-6D4FD7EF738D}" srcOrd="0" destOrd="0" parTransId="{5C679D80-4364-4EE9-8275-BC2663476791}" sibTransId="{A564BDDB-D522-483D-ACD7-36D8E7196787}"/>
    <dgm:cxn modelId="{7988EAFF-D62F-43CC-A1C4-EFFC97742227}" srcId="{606FCFAD-B917-4E9D-9EC2-6D4FD7EF738D}" destId="{71308694-0579-4A6C-A76F-FB25C63C73D5}" srcOrd="1" destOrd="0" parTransId="{FAFB7AD6-FDFF-4F1F-A0B9-7DFDD4575449}" sibTransId="{8FF62D60-B042-47D2-BD94-83B4D171FD67}"/>
    <dgm:cxn modelId="{B54DD240-9EF5-4B2E-820C-06B87C0E3F40}" type="presOf" srcId="{989CAA8E-49BA-425F-BE60-AB077E9A3C7B}" destId="{D9DDC56D-4C0C-4031-A89B-BFD5A1761283}" srcOrd="0" destOrd="0" presId="urn:microsoft.com/office/officeart/2005/8/layout/radial5"/>
    <dgm:cxn modelId="{7D850C48-634B-4325-B9A6-12CB410AADB5}" type="presOf" srcId="{3A08ECBE-BEFB-40B7-879D-948439E6DAFC}" destId="{B937133A-8708-48F3-BFFB-E0554CBD5C7A}" srcOrd="0" destOrd="0" presId="urn:microsoft.com/office/officeart/2005/8/layout/radial5"/>
    <dgm:cxn modelId="{95F6E9A8-FEB6-4F88-90B8-E809C37479FB}" type="presOf" srcId="{F51D5C34-C32D-4DAC-87DF-F2FE22160A84}" destId="{B67F7D52-8080-4A06-8A74-9529CF27851D}" srcOrd="1" destOrd="0" presId="urn:microsoft.com/office/officeart/2005/8/layout/radial5"/>
    <dgm:cxn modelId="{E2454E97-CB8B-4DD5-A8CD-03A9DDC9DE9B}" srcId="{606FCFAD-B917-4E9D-9EC2-6D4FD7EF738D}" destId="{4C206423-9AEE-4F21-B05D-66B0C31DF058}" srcOrd="3" destOrd="0" parTransId="{37C3A67E-1D4F-4F31-8C24-2F955A4530F7}" sibTransId="{E443620D-5E3F-49DA-87DB-841C31A5E9C2}"/>
    <dgm:cxn modelId="{1BEFC60C-0767-4902-83C2-A3A7B087694B}" type="presOf" srcId="{FAFB7AD6-FDFF-4F1F-A0B9-7DFDD4575449}" destId="{21A820D7-F07C-4DF3-BAA2-6B5E0ABC22FB}" srcOrd="1" destOrd="0" presId="urn:microsoft.com/office/officeart/2005/8/layout/radial5"/>
    <dgm:cxn modelId="{B42FE93A-03A2-41DC-BB1F-C3DEE73AA4B7}" srcId="{606FCFAD-B917-4E9D-9EC2-6D4FD7EF738D}" destId="{3A08ECBE-BEFB-40B7-879D-948439E6DAFC}" srcOrd="2" destOrd="0" parTransId="{F51D5C34-C32D-4DAC-87DF-F2FE22160A84}" sibTransId="{853C9FD1-308C-432B-B041-EDA75F3C954B}"/>
    <dgm:cxn modelId="{FA4A0FF7-AC8E-4BE8-8DF7-036177AFD448}" type="presOf" srcId="{989CAA8E-49BA-425F-BE60-AB077E9A3C7B}" destId="{41095D87-6364-401A-81BD-2F7F0870F14A}" srcOrd="1" destOrd="0" presId="urn:microsoft.com/office/officeart/2005/8/layout/radial5"/>
    <dgm:cxn modelId="{AB832A57-6A94-461B-92DE-585516FE88CC}" type="presOf" srcId="{37C3A67E-1D4F-4F31-8C24-2F955A4530F7}" destId="{B95D47FE-B5E4-4E79-806D-005C82053BBF}" srcOrd="1" destOrd="0" presId="urn:microsoft.com/office/officeart/2005/8/layout/radial5"/>
    <dgm:cxn modelId="{7A8178CC-E27F-44BF-A391-16F2927ECE42}" type="presOf" srcId="{606FCFAD-B917-4E9D-9EC2-6D4FD7EF738D}" destId="{CDA6E7F7-A989-4EFE-99B4-55E2C403B888}" srcOrd="0" destOrd="0" presId="urn:microsoft.com/office/officeart/2005/8/layout/radial5"/>
    <dgm:cxn modelId="{1A923995-FB71-4171-8FA9-D26FE198CC1A}" type="presOf" srcId="{37C3A67E-1D4F-4F31-8C24-2F955A4530F7}" destId="{B80A8913-A103-4CA8-813C-ABA0C171642B}" srcOrd="0" destOrd="0" presId="urn:microsoft.com/office/officeart/2005/8/layout/radial5"/>
    <dgm:cxn modelId="{28978206-2048-4385-A650-753A7DA8DD26}" type="presOf" srcId="{4C206423-9AEE-4F21-B05D-66B0C31DF058}" destId="{0A41E8E6-DEFB-4E13-92B3-8BF16375FE41}" srcOrd="0" destOrd="0" presId="urn:microsoft.com/office/officeart/2005/8/layout/radial5"/>
    <dgm:cxn modelId="{D944E007-A0DB-4959-97B9-B9386BEE8098}" type="presOf" srcId="{71308694-0579-4A6C-A76F-FB25C63C73D5}" destId="{A972379F-B823-42CF-882B-19D613241599}" srcOrd="0" destOrd="0" presId="urn:microsoft.com/office/officeart/2005/8/layout/radial5"/>
    <dgm:cxn modelId="{99254D0D-5181-4C11-B7B4-C5139031ADF5}" type="presOf" srcId="{8051DBD7-46A0-4D8B-A561-E7A1D4730CC1}" destId="{4A432C9A-DC55-4412-9F91-FEEA064B41D4}" srcOrd="0" destOrd="0" presId="urn:microsoft.com/office/officeart/2005/8/layout/radial5"/>
    <dgm:cxn modelId="{EDB27DB1-04D8-4DBF-B55D-A63A197A8F90}" type="presOf" srcId="{0AA2CF7B-501D-4FE9-866F-BB2DA0C6CE24}" destId="{DBC3BF31-DAB4-4411-9757-628875D2B269}" srcOrd="0" destOrd="0" presId="urn:microsoft.com/office/officeart/2005/8/layout/radial5"/>
    <dgm:cxn modelId="{5E476D4F-3D98-476D-AD25-A7EE68264E70}" srcId="{606FCFAD-B917-4E9D-9EC2-6D4FD7EF738D}" destId="{0AA2CF7B-501D-4FE9-866F-BB2DA0C6CE24}" srcOrd="0" destOrd="0" parTransId="{989CAA8E-49BA-425F-BE60-AB077E9A3C7B}" sibTransId="{4CB6ECF9-9F82-413D-BEEF-3CB4D7BB882B}"/>
    <dgm:cxn modelId="{49AFB112-FFF2-4082-9EB6-3F1FBF6EC249}" type="presOf" srcId="{F51D5C34-C32D-4DAC-87DF-F2FE22160A84}" destId="{4D31F634-555A-4CD8-B6B9-C13790E597FA}" srcOrd="0" destOrd="0" presId="urn:microsoft.com/office/officeart/2005/8/layout/radial5"/>
    <dgm:cxn modelId="{FFDF8D55-1F2A-462A-90C4-92848DBDA7E8}" type="presParOf" srcId="{4A432C9A-DC55-4412-9F91-FEEA064B41D4}" destId="{CDA6E7F7-A989-4EFE-99B4-55E2C403B888}" srcOrd="0" destOrd="0" presId="urn:microsoft.com/office/officeart/2005/8/layout/radial5"/>
    <dgm:cxn modelId="{C43AC4BF-7EB2-4FA2-8CD2-25B17BF8E8E0}" type="presParOf" srcId="{4A432C9A-DC55-4412-9F91-FEEA064B41D4}" destId="{D9DDC56D-4C0C-4031-A89B-BFD5A1761283}" srcOrd="1" destOrd="0" presId="urn:microsoft.com/office/officeart/2005/8/layout/radial5"/>
    <dgm:cxn modelId="{E1ADEE8E-514F-42CF-BF60-1FB235FD3839}" type="presParOf" srcId="{D9DDC56D-4C0C-4031-A89B-BFD5A1761283}" destId="{41095D87-6364-401A-81BD-2F7F0870F14A}" srcOrd="0" destOrd="0" presId="urn:microsoft.com/office/officeart/2005/8/layout/radial5"/>
    <dgm:cxn modelId="{AF4BD741-D242-4BA3-82B5-6DB280046904}" type="presParOf" srcId="{4A432C9A-DC55-4412-9F91-FEEA064B41D4}" destId="{DBC3BF31-DAB4-4411-9757-628875D2B269}" srcOrd="2" destOrd="0" presId="urn:microsoft.com/office/officeart/2005/8/layout/radial5"/>
    <dgm:cxn modelId="{71724241-7FDE-4D95-90DA-2A4872EA87F4}" type="presParOf" srcId="{4A432C9A-DC55-4412-9F91-FEEA064B41D4}" destId="{562C8244-6B41-4071-87B0-60D05840B744}" srcOrd="3" destOrd="0" presId="urn:microsoft.com/office/officeart/2005/8/layout/radial5"/>
    <dgm:cxn modelId="{EC5FB840-B68F-4710-B87A-4EC70B0ACCC8}" type="presParOf" srcId="{562C8244-6B41-4071-87B0-60D05840B744}" destId="{21A820D7-F07C-4DF3-BAA2-6B5E0ABC22FB}" srcOrd="0" destOrd="0" presId="urn:microsoft.com/office/officeart/2005/8/layout/radial5"/>
    <dgm:cxn modelId="{792D457F-E0B0-483B-9321-29A3DDF98D81}" type="presParOf" srcId="{4A432C9A-DC55-4412-9F91-FEEA064B41D4}" destId="{A972379F-B823-42CF-882B-19D613241599}" srcOrd="4" destOrd="0" presId="urn:microsoft.com/office/officeart/2005/8/layout/radial5"/>
    <dgm:cxn modelId="{F85E985E-F18D-4364-8C4E-0C749C3E1EA3}" type="presParOf" srcId="{4A432C9A-DC55-4412-9F91-FEEA064B41D4}" destId="{4D31F634-555A-4CD8-B6B9-C13790E597FA}" srcOrd="5" destOrd="0" presId="urn:microsoft.com/office/officeart/2005/8/layout/radial5"/>
    <dgm:cxn modelId="{08EC68C7-565A-4737-91BF-658CD98FE21F}" type="presParOf" srcId="{4D31F634-555A-4CD8-B6B9-C13790E597FA}" destId="{B67F7D52-8080-4A06-8A74-9529CF27851D}" srcOrd="0" destOrd="0" presId="urn:microsoft.com/office/officeart/2005/8/layout/radial5"/>
    <dgm:cxn modelId="{858766C9-3396-4BC7-956E-620C6B2FA790}" type="presParOf" srcId="{4A432C9A-DC55-4412-9F91-FEEA064B41D4}" destId="{B937133A-8708-48F3-BFFB-E0554CBD5C7A}" srcOrd="6" destOrd="0" presId="urn:microsoft.com/office/officeart/2005/8/layout/radial5"/>
    <dgm:cxn modelId="{63C473EE-E066-46D9-A45D-06BD2DF86862}" type="presParOf" srcId="{4A432C9A-DC55-4412-9F91-FEEA064B41D4}" destId="{B80A8913-A103-4CA8-813C-ABA0C171642B}" srcOrd="7" destOrd="0" presId="urn:microsoft.com/office/officeart/2005/8/layout/radial5"/>
    <dgm:cxn modelId="{5CCADE3C-EBCA-40DD-8846-CB3B1E85E17E}" type="presParOf" srcId="{B80A8913-A103-4CA8-813C-ABA0C171642B}" destId="{B95D47FE-B5E4-4E79-806D-005C82053BBF}" srcOrd="0" destOrd="0" presId="urn:microsoft.com/office/officeart/2005/8/layout/radial5"/>
    <dgm:cxn modelId="{DC16CA18-5649-40CF-A047-7E9959ECF855}" type="presParOf" srcId="{4A432C9A-DC55-4412-9F91-FEEA064B41D4}" destId="{0A41E8E6-DEFB-4E13-92B3-8BF16375FE41}"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51DBD7-46A0-4D8B-A561-E7A1D4730CC1}"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de-DE"/>
        </a:p>
      </dgm:t>
    </dgm:pt>
    <dgm:pt modelId="{606FCFAD-B917-4E9D-9EC2-6D4FD7EF738D}">
      <dgm:prSet phldrT="[Text]" custT="1"/>
      <dgm:spPr>
        <a:solidFill>
          <a:schemeClr val="accent5">
            <a:lumMod val="60000"/>
            <a:lumOff val="40000"/>
          </a:schemeClr>
        </a:solidFill>
      </dgm:spPr>
      <dgm:t>
        <a:bodyPr/>
        <a:lstStyle/>
        <a:p>
          <a:r>
            <a:rPr lang="de-DE" sz="1400" b="1" dirty="0" smtClean="0">
              <a:solidFill>
                <a:schemeClr val="tx2"/>
              </a:solidFill>
            </a:rPr>
            <a:t>Heim A</a:t>
          </a:r>
          <a:endParaRPr lang="de-DE" sz="1400" b="1" dirty="0">
            <a:solidFill>
              <a:schemeClr val="tx2"/>
            </a:solidFill>
          </a:endParaRPr>
        </a:p>
      </dgm:t>
    </dgm:pt>
    <dgm:pt modelId="{5C679D80-4364-4EE9-8275-BC2663476791}" type="parTrans" cxnId="{E592FAF9-22A7-4FAE-B8E8-BA3BA47E174C}">
      <dgm:prSet/>
      <dgm:spPr/>
      <dgm:t>
        <a:bodyPr/>
        <a:lstStyle/>
        <a:p>
          <a:endParaRPr lang="de-DE"/>
        </a:p>
      </dgm:t>
    </dgm:pt>
    <dgm:pt modelId="{A564BDDB-D522-483D-ACD7-36D8E7196787}" type="sibTrans" cxnId="{E592FAF9-22A7-4FAE-B8E8-BA3BA47E174C}">
      <dgm:prSet/>
      <dgm:spPr/>
      <dgm:t>
        <a:bodyPr/>
        <a:lstStyle/>
        <a:p>
          <a:endParaRPr lang="de-DE"/>
        </a:p>
      </dgm:t>
    </dgm:pt>
    <dgm:pt modelId="{0AA2CF7B-501D-4FE9-866F-BB2DA0C6CE24}">
      <dgm:prSet phldrT="[Text]" custT="1"/>
      <dgm:spPr/>
      <dgm:t>
        <a:bodyPr/>
        <a:lstStyle/>
        <a:p>
          <a:r>
            <a:rPr lang="de-DE" sz="1400" b="1" dirty="0" smtClean="0">
              <a:solidFill>
                <a:schemeClr val="bg1"/>
              </a:solidFill>
            </a:rPr>
            <a:t>KH </a:t>
          </a:r>
          <a:endParaRPr lang="de-DE" sz="1400" b="1" dirty="0">
            <a:solidFill>
              <a:schemeClr val="bg1"/>
            </a:solidFill>
          </a:endParaRPr>
        </a:p>
      </dgm:t>
    </dgm:pt>
    <dgm:pt modelId="{989CAA8E-49BA-425F-BE60-AB077E9A3C7B}" type="parTrans" cxnId="{5E476D4F-3D98-476D-AD25-A7EE68264E70}">
      <dgm:prSet/>
      <dgm:spPr/>
      <dgm:t>
        <a:bodyPr/>
        <a:lstStyle/>
        <a:p>
          <a:endParaRPr lang="de-DE"/>
        </a:p>
      </dgm:t>
    </dgm:pt>
    <dgm:pt modelId="{4CB6ECF9-9F82-413D-BEEF-3CB4D7BB882B}" type="sibTrans" cxnId="{5E476D4F-3D98-476D-AD25-A7EE68264E70}">
      <dgm:prSet/>
      <dgm:spPr/>
      <dgm:t>
        <a:bodyPr/>
        <a:lstStyle/>
        <a:p>
          <a:endParaRPr lang="de-DE"/>
        </a:p>
      </dgm:t>
    </dgm:pt>
    <dgm:pt modelId="{71308694-0579-4A6C-A76F-FB25C63C73D5}">
      <dgm:prSet phldrT="[Text]" custT="1"/>
      <dgm:spPr>
        <a:solidFill>
          <a:srgbClr val="FFC000"/>
        </a:solidFill>
      </dgm:spPr>
      <dgm:t>
        <a:bodyPr/>
        <a:lstStyle/>
        <a:p>
          <a:r>
            <a:rPr lang="de-DE" sz="1300" b="1" dirty="0" smtClean="0">
              <a:solidFill>
                <a:schemeClr val="tx2"/>
              </a:solidFill>
            </a:rPr>
            <a:t>Schule 2</a:t>
          </a:r>
          <a:endParaRPr lang="de-DE" sz="1300" b="1" dirty="0">
            <a:solidFill>
              <a:schemeClr val="tx2"/>
            </a:solidFill>
          </a:endParaRPr>
        </a:p>
      </dgm:t>
    </dgm:pt>
    <dgm:pt modelId="{FAFB7AD6-FDFF-4F1F-A0B9-7DFDD4575449}" type="parTrans" cxnId="{7988EAFF-D62F-43CC-A1C4-EFFC97742227}">
      <dgm:prSet/>
      <dgm:spPr/>
      <dgm:t>
        <a:bodyPr/>
        <a:lstStyle/>
        <a:p>
          <a:endParaRPr lang="de-DE"/>
        </a:p>
      </dgm:t>
    </dgm:pt>
    <dgm:pt modelId="{8FF62D60-B042-47D2-BD94-83B4D171FD67}" type="sibTrans" cxnId="{7988EAFF-D62F-43CC-A1C4-EFFC97742227}">
      <dgm:prSet/>
      <dgm:spPr/>
      <dgm:t>
        <a:bodyPr/>
        <a:lstStyle/>
        <a:p>
          <a:endParaRPr lang="de-DE"/>
        </a:p>
      </dgm:t>
    </dgm:pt>
    <dgm:pt modelId="{3A08ECBE-BEFB-40B7-879D-948439E6DAFC}">
      <dgm:prSet phldrT="[Text]" custT="1"/>
      <dgm:spPr>
        <a:solidFill>
          <a:srgbClr val="00B0F0"/>
        </a:solidFill>
      </dgm:spPr>
      <dgm:t>
        <a:bodyPr/>
        <a:lstStyle/>
        <a:p>
          <a:r>
            <a:rPr lang="de-DE" sz="1400" b="1" dirty="0" smtClean="0">
              <a:solidFill>
                <a:schemeClr val="tx2"/>
              </a:solidFill>
            </a:rPr>
            <a:t>AD A</a:t>
          </a:r>
          <a:endParaRPr lang="de-DE" sz="1400" b="1" dirty="0">
            <a:solidFill>
              <a:schemeClr val="tx2"/>
            </a:solidFill>
          </a:endParaRPr>
        </a:p>
      </dgm:t>
    </dgm:pt>
    <dgm:pt modelId="{F51D5C34-C32D-4DAC-87DF-F2FE22160A84}" type="parTrans" cxnId="{B42FE93A-03A2-41DC-BB1F-C3DEE73AA4B7}">
      <dgm:prSet/>
      <dgm:spPr/>
      <dgm:t>
        <a:bodyPr/>
        <a:lstStyle/>
        <a:p>
          <a:endParaRPr lang="de-DE"/>
        </a:p>
      </dgm:t>
    </dgm:pt>
    <dgm:pt modelId="{853C9FD1-308C-432B-B041-EDA75F3C954B}" type="sibTrans" cxnId="{B42FE93A-03A2-41DC-BB1F-C3DEE73AA4B7}">
      <dgm:prSet/>
      <dgm:spPr/>
      <dgm:t>
        <a:bodyPr/>
        <a:lstStyle/>
        <a:p>
          <a:endParaRPr lang="de-DE"/>
        </a:p>
      </dgm:t>
    </dgm:pt>
    <dgm:pt modelId="{4C206423-9AEE-4F21-B05D-66B0C31DF058}">
      <dgm:prSet phldrT="[Text]" custT="1"/>
      <dgm:spPr>
        <a:solidFill>
          <a:srgbClr val="00B050"/>
        </a:solidFill>
      </dgm:spPr>
      <dgm:t>
        <a:bodyPr/>
        <a:lstStyle/>
        <a:p>
          <a:r>
            <a:rPr lang="de-DE" sz="1400" b="1" dirty="0" err="1" smtClean="0">
              <a:solidFill>
                <a:schemeClr val="tx2"/>
              </a:solidFill>
            </a:rPr>
            <a:t>Päd</a:t>
          </a:r>
          <a:r>
            <a:rPr lang="de-DE" sz="1400" b="1" dirty="0" smtClean="0">
              <a:solidFill>
                <a:schemeClr val="tx2"/>
              </a:solidFill>
            </a:rPr>
            <a:t> </a:t>
          </a:r>
          <a:endParaRPr lang="de-DE" sz="1400" b="1" dirty="0">
            <a:solidFill>
              <a:schemeClr val="tx2"/>
            </a:solidFill>
          </a:endParaRPr>
        </a:p>
      </dgm:t>
    </dgm:pt>
    <dgm:pt modelId="{37C3A67E-1D4F-4F31-8C24-2F955A4530F7}" type="parTrans" cxnId="{E2454E97-CB8B-4DD5-A8CD-03A9DDC9DE9B}">
      <dgm:prSet/>
      <dgm:spPr/>
      <dgm:t>
        <a:bodyPr/>
        <a:lstStyle/>
        <a:p>
          <a:endParaRPr lang="de-DE"/>
        </a:p>
      </dgm:t>
    </dgm:pt>
    <dgm:pt modelId="{E443620D-5E3F-49DA-87DB-841C31A5E9C2}" type="sibTrans" cxnId="{E2454E97-CB8B-4DD5-A8CD-03A9DDC9DE9B}">
      <dgm:prSet/>
      <dgm:spPr/>
      <dgm:t>
        <a:bodyPr/>
        <a:lstStyle/>
        <a:p>
          <a:endParaRPr lang="de-DE"/>
        </a:p>
      </dgm:t>
    </dgm:pt>
    <dgm:pt modelId="{4A432C9A-DC55-4412-9F91-FEEA064B41D4}" type="pres">
      <dgm:prSet presAssocID="{8051DBD7-46A0-4D8B-A561-E7A1D4730CC1}" presName="Name0" presStyleCnt="0">
        <dgm:presLayoutVars>
          <dgm:chMax val="1"/>
          <dgm:dir/>
          <dgm:animLvl val="ctr"/>
          <dgm:resizeHandles val="exact"/>
        </dgm:presLayoutVars>
      </dgm:prSet>
      <dgm:spPr/>
      <dgm:t>
        <a:bodyPr/>
        <a:lstStyle/>
        <a:p>
          <a:endParaRPr lang="de-DE"/>
        </a:p>
      </dgm:t>
    </dgm:pt>
    <dgm:pt modelId="{CDA6E7F7-A989-4EFE-99B4-55E2C403B888}" type="pres">
      <dgm:prSet presAssocID="{606FCFAD-B917-4E9D-9EC2-6D4FD7EF738D}" presName="centerShape" presStyleLbl="node0" presStyleIdx="0" presStyleCnt="1" custLinFactNeighborY="-650"/>
      <dgm:spPr/>
      <dgm:t>
        <a:bodyPr/>
        <a:lstStyle/>
        <a:p>
          <a:endParaRPr lang="de-DE"/>
        </a:p>
      </dgm:t>
    </dgm:pt>
    <dgm:pt modelId="{D9DDC56D-4C0C-4031-A89B-BFD5A1761283}" type="pres">
      <dgm:prSet presAssocID="{989CAA8E-49BA-425F-BE60-AB077E9A3C7B}" presName="parTrans" presStyleLbl="sibTrans2D1" presStyleIdx="0" presStyleCnt="4"/>
      <dgm:spPr/>
      <dgm:t>
        <a:bodyPr/>
        <a:lstStyle/>
        <a:p>
          <a:endParaRPr lang="de-DE"/>
        </a:p>
      </dgm:t>
    </dgm:pt>
    <dgm:pt modelId="{41095D87-6364-401A-81BD-2F7F0870F14A}" type="pres">
      <dgm:prSet presAssocID="{989CAA8E-49BA-425F-BE60-AB077E9A3C7B}" presName="connectorText" presStyleLbl="sibTrans2D1" presStyleIdx="0" presStyleCnt="4"/>
      <dgm:spPr/>
      <dgm:t>
        <a:bodyPr/>
        <a:lstStyle/>
        <a:p>
          <a:endParaRPr lang="de-DE"/>
        </a:p>
      </dgm:t>
    </dgm:pt>
    <dgm:pt modelId="{DBC3BF31-DAB4-4411-9757-628875D2B269}" type="pres">
      <dgm:prSet presAssocID="{0AA2CF7B-501D-4FE9-866F-BB2DA0C6CE24}" presName="node" presStyleLbl="node1" presStyleIdx="0" presStyleCnt="4">
        <dgm:presLayoutVars>
          <dgm:bulletEnabled val="1"/>
        </dgm:presLayoutVars>
      </dgm:prSet>
      <dgm:spPr/>
      <dgm:t>
        <a:bodyPr/>
        <a:lstStyle/>
        <a:p>
          <a:endParaRPr lang="de-DE"/>
        </a:p>
      </dgm:t>
    </dgm:pt>
    <dgm:pt modelId="{562C8244-6B41-4071-87B0-60D05840B744}" type="pres">
      <dgm:prSet presAssocID="{FAFB7AD6-FDFF-4F1F-A0B9-7DFDD4575449}" presName="parTrans" presStyleLbl="sibTrans2D1" presStyleIdx="1" presStyleCnt="4"/>
      <dgm:spPr/>
      <dgm:t>
        <a:bodyPr/>
        <a:lstStyle/>
        <a:p>
          <a:endParaRPr lang="de-DE"/>
        </a:p>
      </dgm:t>
    </dgm:pt>
    <dgm:pt modelId="{21A820D7-F07C-4DF3-BAA2-6B5E0ABC22FB}" type="pres">
      <dgm:prSet presAssocID="{FAFB7AD6-FDFF-4F1F-A0B9-7DFDD4575449}" presName="connectorText" presStyleLbl="sibTrans2D1" presStyleIdx="1" presStyleCnt="4"/>
      <dgm:spPr/>
      <dgm:t>
        <a:bodyPr/>
        <a:lstStyle/>
        <a:p>
          <a:endParaRPr lang="de-DE"/>
        </a:p>
      </dgm:t>
    </dgm:pt>
    <dgm:pt modelId="{A972379F-B823-42CF-882B-19D613241599}" type="pres">
      <dgm:prSet presAssocID="{71308694-0579-4A6C-A76F-FB25C63C73D5}" presName="node" presStyleLbl="node1" presStyleIdx="1" presStyleCnt="4">
        <dgm:presLayoutVars>
          <dgm:bulletEnabled val="1"/>
        </dgm:presLayoutVars>
      </dgm:prSet>
      <dgm:spPr/>
      <dgm:t>
        <a:bodyPr/>
        <a:lstStyle/>
        <a:p>
          <a:endParaRPr lang="de-DE"/>
        </a:p>
      </dgm:t>
    </dgm:pt>
    <dgm:pt modelId="{4D31F634-555A-4CD8-B6B9-C13790E597FA}" type="pres">
      <dgm:prSet presAssocID="{F51D5C34-C32D-4DAC-87DF-F2FE22160A84}" presName="parTrans" presStyleLbl="sibTrans2D1" presStyleIdx="2" presStyleCnt="4"/>
      <dgm:spPr/>
      <dgm:t>
        <a:bodyPr/>
        <a:lstStyle/>
        <a:p>
          <a:endParaRPr lang="de-DE"/>
        </a:p>
      </dgm:t>
    </dgm:pt>
    <dgm:pt modelId="{B67F7D52-8080-4A06-8A74-9529CF27851D}" type="pres">
      <dgm:prSet presAssocID="{F51D5C34-C32D-4DAC-87DF-F2FE22160A84}" presName="connectorText" presStyleLbl="sibTrans2D1" presStyleIdx="2" presStyleCnt="4"/>
      <dgm:spPr/>
      <dgm:t>
        <a:bodyPr/>
        <a:lstStyle/>
        <a:p>
          <a:endParaRPr lang="de-DE"/>
        </a:p>
      </dgm:t>
    </dgm:pt>
    <dgm:pt modelId="{B937133A-8708-48F3-BFFB-E0554CBD5C7A}" type="pres">
      <dgm:prSet presAssocID="{3A08ECBE-BEFB-40B7-879D-948439E6DAFC}" presName="node" presStyleLbl="node1" presStyleIdx="2" presStyleCnt="4">
        <dgm:presLayoutVars>
          <dgm:bulletEnabled val="1"/>
        </dgm:presLayoutVars>
      </dgm:prSet>
      <dgm:spPr/>
      <dgm:t>
        <a:bodyPr/>
        <a:lstStyle/>
        <a:p>
          <a:endParaRPr lang="de-DE"/>
        </a:p>
      </dgm:t>
    </dgm:pt>
    <dgm:pt modelId="{B80A8913-A103-4CA8-813C-ABA0C171642B}" type="pres">
      <dgm:prSet presAssocID="{37C3A67E-1D4F-4F31-8C24-2F955A4530F7}" presName="parTrans" presStyleLbl="sibTrans2D1" presStyleIdx="3" presStyleCnt="4"/>
      <dgm:spPr/>
      <dgm:t>
        <a:bodyPr/>
        <a:lstStyle/>
        <a:p>
          <a:endParaRPr lang="de-DE"/>
        </a:p>
      </dgm:t>
    </dgm:pt>
    <dgm:pt modelId="{B95D47FE-B5E4-4E79-806D-005C82053BBF}" type="pres">
      <dgm:prSet presAssocID="{37C3A67E-1D4F-4F31-8C24-2F955A4530F7}" presName="connectorText" presStyleLbl="sibTrans2D1" presStyleIdx="3" presStyleCnt="4"/>
      <dgm:spPr/>
      <dgm:t>
        <a:bodyPr/>
        <a:lstStyle/>
        <a:p>
          <a:endParaRPr lang="de-DE"/>
        </a:p>
      </dgm:t>
    </dgm:pt>
    <dgm:pt modelId="{0A41E8E6-DEFB-4E13-92B3-8BF16375FE41}" type="pres">
      <dgm:prSet presAssocID="{4C206423-9AEE-4F21-B05D-66B0C31DF058}" presName="node" presStyleLbl="node1" presStyleIdx="3" presStyleCnt="4">
        <dgm:presLayoutVars>
          <dgm:bulletEnabled val="1"/>
        </dgm:presLayoutVars>
      </dgm:prSet>
      <dgm:spPr/>
      <dgm:t>
        <a:bodyPr/>
        <a:lstStyle/>
        <a:p>
          <a:endParaRPr lang="de-DE"/>
        </a:p>
      </dgm:t>
    </dgm:pt>
  </dgm:ptLst>
  <dgm:cxnLst>
    <dgm:cxn modelId="{6B0CF408-4729-4539-A167-555EA2699CA5}" type="presOf" srcId="{F51D5C34-C32D-4DAC-87DF-F2FE22160A84}" destId="{4D31F634-555A-4CD8-B6B9-C13790E597FA}" srcOrd="0" destOrd="0" presId="urn:microsoft.com/office/officeart/2005/8/layout/radial5"/>
    <dgm:cxn modelId="{B87CA0E0-EC85-496A-AAFD-CCE4929CC199}" type="presOf" srcId="{37C3A67E-1D4F-4F31-8C24-2F955A4530F7}" destId="{B95D47FE-B5E4-4E79-806D-005C82053BBF}" srcOrd="1" destOrd="0" presId="urn:microsoft.com/office/officeart/2005/8/layout/radial5"/>
    <dgm:cxn modelId="{D556DC53-9D56-4246-9ED9-E039AA9514BF}" type="presOf" srcId="{F51D5C34-C32D-4DAC-87DF-F2FE22160A84}" destId="{B67F7D52-8080-4A06-8A74-9529CF27851D}" srcOrd="1" destOrd="0" presId="urn:microsoft.com/office/officeart/2005/8/layout/radial5"/>
    <dgm:cxn modelId="{AE210194-235D-4565-9610-0CE159457020}" type="presOf" srcId="{989CAA8E-49BA-425F-BE60-AB077E9A3C7B}" destId="{D9DDC56D-4C0C-4031-A89B-BFD5A1761283}" srcOrd="0" destOrd="0" presId="urn:microsoft.com/office/officeart/2005/8/layout/radial5"/>
    <dgm:cxn modelId="{64337261-DFAC-4A5B-A920-8267D92B00F1}" type="presOf" srcId="{3A08ECBE-BEFB-40B7-879D-948439E6DAFC}" destId="{B937133A-8708-48F3-BFFB-E0554CBD5C7A}" srcOrd="0" destOrd="0" presId="urn:microsoft.com/office/officeart/2005/8/layout/radial5"/>
    <dgm:cxn modelId="{E592FAF9-22A7-4FAE-B8E8-BA3BA47E174C}" srcId="{8051DBD7-46A0-4D8B-A561-E7A1D4730CC1}" destId="{606FCFAD-B917-4E9D-9EC2-6D4FD7EF738D}" srcOrd="0" destOrd="0" parTransId="{5C679D80-4364-4EE9-8275-BC2663476791}" sibTransId="{A564BDDB-D522-483D-ACD7-36D8E7196787}"/>
    <dgm:cxn modelId="{D5EFA183-940B-4220-AE54-55003927BA82}" type="presOf" srcId="{0AA2CF7B-501D-4FE9-866F-BB2DA0C6CE24}" destId="{DBC3BF31-DAB4-4411-9757-628875D2B269}" srcOrd="0" destOrd="0" presId="urn:microsoft.com/office/officeart/2005/8/layout/radial5"/>
    <dgm:cxn modelId="{7988EAFF-D62F-43CC-A1C4-EFFC97742227}" srcId="{606FCFAD-B917-4E9D-9EC2-6D4FD7EF738D}" destId="{71308694-0579-4A6C-A76F-FB25C63C73D5}" srcOrd="1" destOrd="0" parTransId="{FAFB7AD6-FDFF-4F1F-A0B9-7DFDD4575449}" sibTransId="{8FF62D60-B042-47D2-BD94-83B4D171FD67}"/>
    <dgm:cxn modelId="{74C1E81A-62E5-4A96-BCBC-13B2566283AE}" type="presOf" srcId="{606FCFAD-B917-4E9D-9EC2-6D4FD7EF738D}" destId="{CDA6E7F7-A989-4EFE-99B4-55E2C403B888}" srcOrd="0" destOrd="0" presId="urn:microsoft.com/office/officeart/2005/8/layout/radial5"/>
    <dgm:cxn modelId="{E2454E97-CB8B-4DD5-A8CD-03A9DDC9DE9B}" srcId="{606FCFAD-B917-4E9D-9EC2-6D4FD7EF738D}" destId="{4C206423-9AEE-4F21-B05D-66B0C31DF058}" srcOrd="3" destOrd="0" parTransId="{37C3A67E-1D4F-4F31-8C24-2F955A4530F7}" sibTransId="{E443620D-5E3F-49DA-87DB-841C31A5E9C2}"/>
    <dgm:cxn modelId="{F7333DB9-75FF-4F59-A0AA-55F87DF2FB81}" type="presOf" srcId="{FAFB7AD6-FDFF-4F1F-A0B9-7DFDD4575449}" destId="{562C8244-6B41-4071-87B0-60D05840B744}" srcOrd="0" destOrd="0" presId="urn:microsoft.com/office/officeart/2005/8/layout/radial5"/>
    <dgm:cxn modelId="{15789E66-77E7-4CBD-8F1A-0A9C7AD86DED}" type="presOf" srcId="{71308694-0579-4A6C-A76F-FB25C63C73D5}" destId="{A972379F-B823-42CF-882B-19D613241599}" srcOrd="0" destOrd="0" presId="urn:microsoft.com/office/officeart/2005/8/layout/radial5"/>
    <dgm:cxn modelId="{B42FE93A-03A2-41DC-BB1F-C3DEE73AA4B7}" srcId="{606FCFAD-B917-4E9D-9EC2-6D4FD7EF738D}" destId="{3A08ECBE-BEFB-40B7-879D-948439E6DAFC}" srcOrd="2" destOrd="0" parTransId="{F51D5C34-C32D-4DAC-87DF-F2FE22160A84}" sibTransId="{853C9FD1-308C-432B-B041-EDA75F3C954B}"/>
    <dgm:cxn modelId="{CBFD88AC-519F-4175-89E9-3FF5E8CDA842}" type="presOf" srcId="{989CAA8E-49BA-425F-BE60-AB077E9A3C7B}" destId="{41095D87-6364-401A-81BD-2F7F0870F14A}" srcOrd="1" destOrd="0" presId="urn:microsoft.com/office/officeart/2005/8/layout/radial5"/>
    <dgm:cxn modelId="{F9909541-9027-4AB7-A277-99F6634616A5}" type="presOf" srcId="{8051DBD7-46A0-4D8B-A561-E7A1D4730CC1}" destId="{4A432C9A-DC55-4412-9F91-FEEA064B41D4}" srcOrd="0" destOrd="0" presId="urn:microsoft.com/office/officeart/2005/8/layout/radial5"/>
    <dgm:cxn modelId="{9931462C-9478-4B86-A500-7EE6F23D2217}" type="presOf" srcId="{37C3A67E-1D4F-4F31-8C24-2F955A4530F7}" destId="{B80A8913-A103-4CA8-813C-ABA0C171642B}" srcOrd="0" destOrd="0" presId="urn:microsoft.com/office/officeart/2005/8/layout/radial5"/>
    <dgm:cxn modelId="{5E476D4F-3D98-476D-AD25-A7EE68264E70}" srcId="{606FCFAD-B917-4E9D-9EC2-6D4FD7EF738D}" destId="{0AA2CF7B-501D-4FE9-866F-BB2DA0C6CE24}" srcOrd="0" destOrd="0" parTransId="{989CAA8E-49BA-425F-BE60-AB077E9A3C7B}" sibTransId="{4CB6ECF9-9F82-413D-BEEF-3CB4D7BB882B}"/>
    <dgm:cxn modelId="{BA9FB0FE-F0BB-4151-9285-046C4C6D5A9D}" type="presOf" srcId="{FAFB7AD6-FDFF-4F1F-A0B9-7DFDD4575449}" destId="{21A820D7-F07C-4DF3-BAA2-6B5E0ABC22FB}" srcOrd="1" destOrd="0" presId="urn:microsoft.com/office/officeart/2005/8/layout/radial5"/>
    <dgm:cxn modelId="{FD8FFABB-C467-4D4A-ACFC-E8B77954304D}" type="presOf" srcId="{4C206423-9AEE-4F21-B05D-66B0C31DF058}" destId="{0A41E8E6-DEFB-4E13-92B3-8BF16375FE41}" srcOrd="0" destOrd="0" presId="urn:microsoft.com/office/officeart/2005/8/layout/radial5"/>
    <dgm:cxn modelId="{69CF07A2-91E8-4F72-BE64-039108CA9E94}" type="presParOf" srcId="{4A432C9A-DC55-4412-9F91-FEEA064B41D4}" destId="{CDA6E7F7-A989-4EFE-99B4-55E2C403B888}" srcOrd="0" destOrd="0" presId="urn:microsoft.com/office/officeart/2005/8/layout/radial5"/>
    <dgm:cxn modelId="{7EC94FB7-BDD5-4321-B039-8F812F3F0181}" type="presParOf" srcId="{4A432C9A-DC55-4412-9F91-FEEA064B41D4}" destId="{D9DDC56D-4C0C-4031-A89B-BFD5A1761283}" srcOrd="1" destOrd="0" presId="urn:microsoft.com/office/officeart/2005/8/layout/radial5"/>
    <dgm:cxn modelId="{BC6B27AF-D0CB-4E25-8ABD-04F881AB0D09}" type="presParOf" srcId="{D9DDC56D-4C0C-4031-A89B-BFD5A1761283}" destId="{41095D87-6364-401A-81BD-2F7F0870F14A}" srcOrd="0" destOrd="0" presId="urn:microsoft.com/office/officeart/2005/8/layout/radial5"/>
    <dgm:cxn modelId="{583C47A3-308A-4175-B853-86592C190A50}" type="presParOf" srcId="{4A432C9A-DC55-4412-9F91-FEEA064B41D4}" destId="{DBC3BF31-DAB4-4411-9757-628875D2B269}" srcOrd="2" destOrd="0" presId="urn:microsoft.com/office/officeart/2005/8/layout/radial5"/>
    <dgm:cxn modelId="{32F9DE5A-91F0-477E-A6AA-7388B1A3A8CD}" type="presParOf" srcId="{4A432C9A-DC55-4412-9F91-FEEA064B41D4}" destId="{562C8244-6B41-4071-87B0-60D05840B744}" srcOrd="3" destOrd="0" presId="urn:microsoft.com/office/officeart/2005/8/layout/radial5"/>
    <dgm:cxn modelId="{7065FFAC-FE68-4E14-B24C-A23E626CE725}" type="presParOf" srcId="{562C8244-6B41-4071-87B0-60D05840B744}" destId="{21A820D7-F07C-4DF3-BAA2-6B5E0ABC22FB}" srcOrd="0" destOrd="0" presId="urn:microsoft.com/office/officeart/2005/8/layout/radial5"/>
    <dgm:cxn modelId="{ECC80F72-4EBA-4426-8929-07995E2F823D}" type="presParOf" srcId="{4A432C9A-DC55-4412-9F91-FEEA064B41D4}" destId="{A972379F-B823-42CF-882B-19D613241599}" srcOrd="4" destOrd="0" presId="urn:microsoft.com/office/officeart/2005/8/layout/radial5"/>
    <dgm:cxn modelId="{78A95E6D-3F20-4BF3-803B-A78611529EF3}" type="presParOf" srcId="{4A432C9A-DC55-4412-9F91-FEEA064B41D4}" destId="{4D31F634-555A-4CD8-B6B9-C13790E597FA}" srcOrd="5" destOrd="0" presId="urn:microsoft.com/office/officeart/2005/8/layout/radial5"/>
    <dgm:cxn modelId="{2639E64C-8256-49DA-B7C2-2723AB0E8E79}" type="presParOf" srcId="{4D31F634-555A-4CD8-B6B9-C13790E597FA}" destId="{B67F7D52-8080-4A06-8A74-9529CF27851D}" srcOrd="0" destOrd="0" presId="urn:microsoft.com/office/officeart/2005/8/layout/radial5"/>
    <dgm:cxn modelId="{CC91061D-3EA7-4ADE-913D-02415C4D7286}" type="presParOf" srcId="{4A432C9A-DC55-4412-9F91-FEEA064B41D4}" destId="{B937133A-8708-48F3-BFFB-E0554CBD5C7A}" srcOrd="6" destOrd="0" presId="urn:microsoft.com/office/officeart/2005/8/layout/radial5"/>
    <dgm:cxn modelId="{8BF92ED5-0317-47B6-9EB6-29EF61BE558D}" type="presParOf" srcId="{4A432C9A-DC55-4412-9F91-FEEA064B41D4}" destId="{B80A8913-A103-4CA8-813C-ABA0C171642B}" srcOrd="7" destOrd="0" presId="urn:microsoft.com/office/officeart/2005/8/layout/radial5"/>
    <dgm:cxn modelId="{6EE558C8-5D05-4C74-9802-32D882F0A80E}" type="presParOf" srcId="{B80A8913-A103-4CA8-813C-ABA0C171642B}" destId="{B95D47FE-B5E4-4E79-806D-005C82053BBF}" srcOrd="0" destOrd="0" presId="urn:microsoft.com/office/officeart/2005/8/layout/radial5"/>
    <dgm:cxn modelId="{4BE7E532-1215-4C82-A4B4-F3F86F672D66}" type="presParOf" srcId="{4A432C9A-DC55-4412-9F91-FEEA064B41D4}" destId="{0A41E8E6-DEFB-4E13-92B3-8BF16375FE41}" srcOrd="8" destOrd="0" presId="urn:microsoft.com/office/officeart/2005/8/layout/radial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051DBD7-46A0-4D8B-A561-E7A1D4730CC1}"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de-DE"/>
        </a:p>
      </dgm:t>
    </dgm:pt>
    <dgm:pt modelId="{606FCFAD-B917-4E9D-9EC2-6D4FD7EF738D}">
      <dgm:prSet phldrT="[Text]" custT="1"/>
      <dgm:spPr>
        <a:solidFill>
          <a:srgbClr val="7030A0"/>
        </a:solidFill>
      </dgm:spPr>
      <dgm:t>
        <a:bodyPr/>
        <a:lstStyle/>
        <a:p>
          <a:r>
            <a:rPr lang="de-DE" sz="1600" b="1" dirty="0" smtClean="0"/>
            <a:t>AD B</a:t>
          </a:r>
          <a:endParaRPr lang="de-DE" sz="1600" b="1" dirty="0"/>
        </a:p>
      </dgm:t>
    </dgm:pt>
    <dgm:pt modelId="{5C679D80-4364-4EE9-8275-BC2663476791}" type="parTrans" cxnId="{E592FAF9-22A7-4FAE-B8E8-BA3BA47E174C}">
      <dgm:prSet/>
      <dgm:spPr/>
      <dgm:t>
        <a:bodyPr/>
        <a:lstStyle/>
        <a:p>
          <a:endParaRPr lang="de-DE"/>
        </a:p>
      </dgm:t>
    </dgm:pt>
    <dgm:pt modelId="{A564BDDB-D522-483D-ACD7-36D8E7196787}" type="sibTrans" cxnId="{E592FAF9-22A7-4FAE-B8E8-BA3BA47E174C}">
      <dgm:prSet/>
      <dgm:spPr/>
      <dgm:t>
        <a:bodyPr/>
        <a:lstStyle/>
        <a:p>
          <a:endParaRPr lang="de-DE"/>
        </a:p>
      </dgm:t>
    </dgm:pt>
    <dgm:pt modelId="{0AA2CF7B-501D-4FE9-866F-BB2DA0C6CE24}">
      <dgm:prSet phldrT="[Text]" custT="1"/>
      <dgm:spPr/>
      <dgm:t>
        <a:bodyPr/>
        <a:lstStyle/>
        <a:p>
          <a:r>
            <a:rPr lang="de-DE" sz="1400" b="1" dirty="0" smtClean="0">
              <a:solidFill>
                <a:schemeClr val="bg1"/>
              </a:solidFill>
            </a:rPr>
            <a:t>KH</a:t>
          </a:r>
          <a:r>
            <a:rPr lang="de-DE" sz="1400" b="1" dirty="0" smtClean="0">
              <a:solidFill>
                <a:schemeClr val="tx2"/>
              </a:solidFill>
            </a:rPr>
            <a:t> </a:t>
          </a:r>
          <a:endParaRPr lang="de-DE" sz="1400" b="1" dirty="0">
            <a:solidFill>
              <a:schemeClr val="tx2"/>
            </a:solidFill>
          </a:endParaRPr>
        </a:p>
      </dgm:t>
    </dgm:pt>
    <dgm:pt modelId="{989CAA8E-49BA-425F-BE60-AB077E9A3C7B}" type="parTrans" cxnId="{5E476D4F-3D98-476D-AD25-A7EE68264E70}">
      <dgm:prSet/>
      <dgm:spPr/>
      <dgm:t>
        <a:bodyPr/>
        <a:lstStyle/>
        <a:p>
          <a:endParaRPr lang="de-DE"/>
        </a:p>
      </dgm:t>
    </dgm:pt>
    <dgm:pt modelId="{4CB6ECF9-9F82-413D-BEEF-3CB4D7BB882B}" type="sibTrans" cxnId="{5E476D4F-3D98-476D-AD25-A7EE68264E70}">
      <dgm:prSet/>
      <dgm:spPr/>
      <dgm:t>
        <a:bodyPr/>
        <a:lstStyle/>
        <a:p>
          <a:endParaRPr lang="de-DE"/>
        </a:p>
      </dgm:t>
    </dgm:pt>
    <dgm:pt modelId="{71308694-0579-4A6C-A76F-FB25C63C73D5}">
      <dgm:prSet phldrT="[Text]" custT="1"/>
      <dgm:spPr>
        <a:solidFill>
          <a:srgbClr val="FFC000"/>
        </a:solidFill>
      </dgm:spPr>
      <dgm:t>
        <a:bodyPr/>
        <a:lstStyle/>
        <a:p>
          <a:r>
            <a:rPr lang="de-DE" sz="1400" b="1" dirty="0" smtClean="0">
              <a:solidFill>
                <a:schemeClr val="tx2"/>
              </a:solidFill>
            </a:rPr>
            <a:t>Schule 2</a:t>
          </a:r>
          <a:endParaRPr lang="de-DE" sz="1400" b="1" dirty="0">
            <a:solidFill>
              <a:schemeClr val="tx2"/>
            </a:solidFill>
          </a:endParaRPr>
        </a:p>
      </dgm:t>
    </dgm:pt>
    <dgm:pt modelId="{FAFB7AD6-FDFF-4F1F-A0B9-7DFDD4575449}" type="parTrans" cxnId="{7988EAFF-D62F-43CC-A1C4-EFFC97742227}">
      <dgm:prSet/>
      <dgm:spPr/>
      <dgm:t>
        <a:bodyPr/>
        <a:lstStyle/>
        <a:p>
          <a:endParaRPr lang="de-DE"/>
        </a:p>
      </dgm:t>
    </dgm:pt>
    <dgm:pt modelId="{8FF62D60-B042-47D2-BD94-83B4D171FD67}" type="sibTrans" cxnId="{7988EAFF-D62F-43CC-A1C4-EFFC97742227}">
      <dgm:prSet/>
      <dgm:spPr/>
      <dgm:t>
        <a:bodyPr/>
        <a:lstStyle/>
        <a:p>
          <a:endParaRPr lang="de-DE"/>
        </a:p>
      </dgm:t>
    </dgm:pt>
    <dgm:pt modelId="{3A08ECBE-BEFB-40B7-879D-948439E6DAFC}">
      <dgm:prSet phldrT="[Text]" custT="1"/>
      <dgm:spPr>
        <a:solidFill>
          <a:srgbClr val="00FFCC"/>
        </a:solidFill>
      </dgm:spPr>
      <dgm:t>
        <a:bodyPr/>
        <a:lstStyle/>
        <a:p>
          <a:r>
            <a:rPr lang="de-DE" sz="1400" b="1" dirty="0" smtClean="0">
              <a:solidFill>
                <a:schemeClr val="tx2"/>
              </a:solidFill>
            </a:rPr>
            <a:t>Heim B</a:t>
          </a:r>
          <a:endParaRPr lang="de-DE" sz="1400" b="1" dirty="0">
            <a:solidFill>
              <a:schemeClr val="tx2"/>
            </a:solidFill>
          </a:endParaRPr>
        </a:p>
      </dgm:t>
    </dgm:pt>
    <dgm:pt modelId="{F51D5C34-C32D-4DAC-87DF-F2FE22160A84}" type="parTrans" cxnId="{B42FE93A-03A2-41DC-BB1F-C3DEE73AA4B7}">
      <dgm:prSet/>
      <dgm:spPr/>
      <dgm:t>
        <a:bodyPr/>
        <a:lstStyle/>
        <a:p>
          <a:endParaRPr lang="de-DE"/>
        </a:p>
      </dgm:t>
    </dgm:pt>
    <dgm:pt modelId="{853C9FD1-308C-432B-B041-EDA75F3C954B}" type="sibTrans" cxnId="{B42FE93A-03A2-41DC-BB1F-C3DEE73AA4B7}">
      <dgm:prSet/>
      <dgm:spPr/>
      <dgm:t>
        <a:bodyPr/>
        <a:lstStyle/>
        <a:p>
          <a:endParaRPr lang="de-DE"/>
        </a:p>
      </dgm:t>
    </dgm:pt>
    <dgm:pt modelId="{4C206423-9AEE-4F21-B05D-66B0C31DF058}">
      <dgm:prSet phldrT="[Text]" custT="1"/>
      <dgm:spPr>
        <a:solidFill>
          <a:srgbClr val="00B050"/>
        </a:solidFill>
      </dgm:spPr>
      <dgm:t>
        <a:bodyPr/>
        <a:lstStyle/>
        <a:p>
          <a:r>
            <a:rPr lang="de-DE" sz="1400" b="1" dirty="0" err="1" smtClean="0">
              <a:solidFill>
                <a:schemeClr val="tx2"/>
              </a:solidFill>
            </a:rPr>
            <a:t>Päd</a:t>
          </a:r>
          <a:endParaRPr lang="de-DE" sz="1400" b="1" dirty="0">
            <a:solidFill>
              <a:schemeClr val="tx2"/>
            </a:solidFill>
          </a:endParaRPr>
        </a:p>
      </dgm:t>
    </dgm:pt>
    <dgm:pt modelId="{37C3A67E-1D4F-4F31-8C24-2F955A4530F7}" type="parTrans" cxnId="{E2454E97-CB8B-4DD5-A8CD-03A9DDC9DE9B}">
      <dgm:prSet/>
      <dgm:spPr/>
      <dgm:t>
        <a:bodyPr/>
        <a:lstStyle/>
        <a:p>
          <a:endParaRPr lang="de-DE"/>
        </a:p>
      </dgm:t>
    </dgm:pt>
    <dgm:pt modelId="{E443620D-5E3F-49DA-87DB-841C31A5E9C2}" type="sibTrans" cxnId="{E2454E97-CB8B-4DD5-A8CD-03A9DDC9DE9B}">
      <dgm:prSet/>
      <dgm:spPr/>
      <dgm:t>
        <a:bodyPr/>
        <a:lstStyle/>
        <a:p>
          <a:endParaRPr lang="de-DE"/>
        </a:p>
      </dgm:t>
    </dgm:pt>
    <dgm:pt modelId="{4A432C9A-DC55-4412-9F91-FEEA064B41D4}" type="pres">
      <dgm:prSet presAssocID="{8051DBD7-46A0-4D8B-A561-E7A1D4730CC1}" presName="Name0" presStyleCnt="0">
        <dgm:presLayoutVars>
          <dgm:chMax val="1"/>
          <dgm:dir/>
          <dgm:animLvl val="ctr"/>
          <dgm:resizeHandles val="exact"/>
        </dgm:presLayoutVars>
      </dgm:prSet>
      <dgm:spPr/>
      <dgm:t>
        <a:bodyPr/>
        <a:lstStyle/>
        <a:p>
          <a:endParaRPr lang="de-DE"/>
        </a:p>
      </dgm:t>
    </dgm:pt>
    <dgm:pt modelId="{CDA6E7F7-A989-4EFE-99B4-55E2C403B888}" type="pres">
      <dgm:prSet presAssocID="{606FCFAD-B917-4E9D-9EC2-6D4FD7EF738D}" presName="centerShape" presStyleLbl="node0" presStyleIdx="0" presStyleCnt="1"/>
      <dgm:spPr/>
      <dgm:t>
        <a:bodyPr/>
        <a:lstStyle/>
        <a:p>
          <a:endParaRPr lang="de-DE"/>
        </a:p>
      </dgm:t>
    </dgm:pt>
    <dgm:pt modelId="{D9DDC56D-4C0C-4031-A89B-BFD5A1761283}" type="pres">
      <dgm:prSet presAssocID="{989CAA8E-49BA-425F-BE60-AB077E9A3C7B}" presName="parTrans" presStyleLbl="sibTrans2D1" presStyleIdx="0" presStyleCnt="4"/>
      <dgm:spPr/>
      <dgm:t>
        <a:bodyPr/>
        <a:lstStyle/>
        <a:p>
          <a:endParaRPr lang="de-DE"/>
        </a:p>
      </dgm:t>
    </dgm:pt>
    <dgm:pt modelId="{41095D87-6364-401A-81BD-2F7F0870F14A}" type="pres">
      <dgm:prSet presAssocID="{989CAA8E-49BA-425F-BE60-AB077E9A3C7B}" presName="connectorText" presStyleLbl="sibTrans2D1" presStyleIdx="0" presStyleCnt="4"/>
      <dgm:spPr/>
      <dgm:t>
        <a:bodyPr/>
        <a:lstStyle/>
        <a:p>
          <a:endParaRPr lang="de-DE"/>
        </a:p>
      </dgm:t>
    </dgm:pt>
    <dgm:pt modelId="{DBC3BF31-DAB4-4411-9757-628875D2B269}" type="pres">
      <dgm:prSet presAssocID="{0AA2CF7B-501D-4FE9-866F-BB2DA0C6CE24}" presName="node" presStyleLbl="node1" presStyleIdx="0" presStyleCnt="4" custRadScaleRad="100121" custRadScaleInc="480">
        <dgm:presLayoutVars>
          <dgm:bulletEnabled val="1"/>
        </dgm:presLayoutVars>
      </dgm:prSet>
      <dgm:spPr/>
      <dgm:t>
        <a:bodyPr/>
        <a:lstStyle/>
        <a:p>
          <a:endParaRPr lang="de-DE"/>
        </a:p>
      </dgm:t>
    </dgm:pt>
    <dgm:pt modelId="{562C8244-6B41-4071-87B0-60D05840B744}" type="pres">
      <dgm:prSet presAssocID="{FAFB7AD6-FDFF-4F1F-A0B9-7DFDD4575449}" presName="parTrans" presStyleLbl="sibTrans2D1" presStyleIdx="1" presStyleCnt="4"/>
      <dgm:spPr/>
      <dgm:t>
        <a:bodyPr/>
        <a:lstStyle/>
        <a:p>
          <a:endParaRPr lang="de-DE"/>
        </a:p>
      </dgm:t>
    </dgm:pt>
    <dgm:pt modelId="{21A820D7-F07C-4DF3-BAA2-6B5E0ABC22FB}" type="pres">
      <dgm:prSet presAssocID="{FAFB7AD6-FDFF-4F1F-A0B9-7DFDD4575449}" presName="connectorText" presStyleLbl="sibTrans2D1" presStyleIdx="1" presStyleCnt="4"/>
      <dgm:spPr/>
      <dgm:t>
        <a:bodyPr/>
        <a:lstStyle/>
        <a:p>
          <a:endParaRPr lang="de-DE"/>
        </a:p>
      </dgm:t>
    </dgm:pt>
    <dgm:pt modelId="{A972379F-B823-42CF-882B-19D613241599}" type="pres">
      <dgm:prSet presAssocID="{71308694-0579-4A6C-A76F-FB25C63C73D5}" presName="node" presStyleLbl="node1" presStyleIdx="1" presStyleCnt="4">
        <dgm:presLayoutVars>
          <dgm:bulletEnabled val="1"/>
        </dgm:presLayoutVars>
      </dgm:prSet>
      <dgm:spPr/>
      <dgm:t>
        <a:bodyPr/>
        <a:lstStyle/>
        <a:p>
          <a:endParaRPr lang="de-DE"/>
        </a:p>
      </dgm:t>
    </dgm:pt>
    <dgm:pt modelId="{4D31F634-555A-4CD8-B6B9-C13790E597FA}" type="pres">
      <dgm:prSet presAssocID="{F51D5C34-C32D-4DAC-87DF-F2FE22160A84}" presName="parTrans" presStyleLbl="sibTrans2D1" presStyleIdx="2" presStyleCnt="4"/>
      <dgm:spPr/>
      <dgm:t>
        <a:bodyPr/>
        <a:lstStyle/>
        <a:p>
          <a:endParaRPr lang="de-DE"/>
        </a:p>
      </dgm:t>
    </dgm:pt>
    <dgm:pt modelId="{B67F7D52-8080-4A06-8A74-9529CF27851D}" type="pres">
      <dgm:prSet presAssocID="{F51D5C34-C32D-4DAC-87DF-F2FE22160A84}" presName="connectorText" presStyleLbl="sibTrans2D1" presStyleIdx="2" presStyleCnt="4"/>
      <dgm:spPr/>
      <dgm:t>
        <a:bodyPr/>
        <a:lstStyle/>
        <a:p>
          <a:endParaRPr lang="de-DE"/>
        </a:p>
      </dgm:t>
    </dgm:pt>
    <dgm:pt modelId="{B937133A-8708-48F3-BFFB-E0554CBD5C7A}" type="pres">
      <dgm:prSet presAssocID="{3A08ECBE-BEFB-40B7-879D-948439E6DAFC}" presName="node" presStyleLbl="node1" presStyleIdx="2" presStyleCnt="4" custRadScaleRad="101592" custRadScaleInc="-1981">
        <dgm:presLayoutVars>
          <dgm:bulletEnabled val="1"/>
        </dgm:presLayoutVars>
      </dgm:prSet>
      <dgm:spPr/>
      <dgm:t>
        <a:bodyPr/>
        <a:lstStyle/>
        <a:p>
          <a:endParaRPr lang="de-DE"/>
        </a:p>
      </dgm:t>
    </dgm:pt>
    <dgm:pt modelId="{B80A8913-A103-4CA8-813C-ABA0C171642B}" type="pres">
      <dgm:prSet presAssocID="{37C3A67E-1D4F-4F31-8C24-2F955A4530F7}" presName="parTrans" presStyleLbl="sibTrans2D1" presStyleIdx="3" presStyleCnt="4"/>
      <dgm:spPr/>
      <dgm:t>
        <a:bodyPr/>
        <a:lstStyle/>
        <a:p>
          <a:endParaRPr lang="de-DE"/>
        </a:p>
      </dgm:t>
    </dgm:pt>
    <dgm:pt modelId="{B95D47FE-B5E4-4E79-806D-005C82053BBF}" type="pres">
      <dgm:prSet presAssocID="{37C3A67E-1D4F-4F31-8C24-2F955A4530F7}" presName="connectorText" presStyleLbl="sibTrans2D1" presStyleIdx="3" presStyleCnt="4"/>
      <dgm:spPr/>
      <dgm:t>
        <a:bodyPr/>
        <a:lstStyle/>
        <a:p>
          <a:endParaRPr lang="de-DE"/>
        </a:p>
      </dgm:t>
    </dgm:pt>
    <dgm:pt modelId="{0A41E8E6-DEFB-4E13-92B3-8BF16375FE41}" type="pres">
      <dgm:prSet presAssocID="{4C206423-9AEE-4F21-B05D-66B0C31DF058}" presName="node" presStyleLbl="node1" presStyleIdx="3" presStyleCnt="4">
        <dgm:presLayoutVars>
          <dgm:bulletEnabled val="1"/>
        </dgm:presLayoutVars>
      </dgm:prSet>
      <dgm:spPr/>
      <dgm:t>
        <a:bodyPr/>
        <a:lstStyle/>
        <a:p>
          <a:endParaRPr lang="de-DE"/>
        </a:p>
      </dgm:t>
    </dgm:pt>
  </dgm:ptLst>
  <dgm:cxnLst>
    <dgm:cxn modelId="{D62ED0B9-EB3B-4C37-89BD-2F64D90D0F30}" type="presOf" srcId="{0AA2CF7B-501D-4FE9-866F-BB2DA0C6CE24}" destId="{DBC3BF31-DAB4-4411-9757-628875D2B269}" srcOrd="0" destOrd="0" presId="urn:microsoft.com/office/officeart/2005/8/layout/radial5"/>
    <dgm:cxn modelId="{E592FAF9-22A7-4FAE-B8E8-BA3BA47E174C}" srcId="{8051DBD7-46A0-4D8B-A561-E7A1D4730CC1}" destId="{606FCFAD-B917-4E9D-9EC2-6D4FD7EF738D}" srcOrd="0" destOrd="0" parTransId="{5C679D80-4364-4EE9-8275-BC2663476791}" sibTransId="{A564BDDB-D522-483D-ACD7-36D8E7196787}"/>
    <dgm:cxn modelId="{37626350-DAE0-4CF3-A1B6-4E322D0D290F}" type="presOf" srcId="{F51D5C34-C32D-4DAC-87DF-F2FE22160A84}" destId="{4D31F634-555A-4CD8-B6B9-C13790E597FA}" srcOrd="0" destOrd="0" presId="urn:microsoft.com/office/officeart/2005/8/layout/radial5"/>
    <dgm:cxn modelId="{7988EAFF-D62F-43CC-A1C4-EFFC97742227}" srcId="{606FCFAD-B917-4E9D-9EC2-6D4FD7EF738D}" destId="{71308694-0579-4A6C-A76F-FB25C63C73D5}" srcOrd="1" destOrd="0" parTransId="{FAFB7AD6-FDFF-4F1F-A0B9-7DFDD4575449}" sibTransId="{8FF62D60-B042-47D2-BD94-83B4D171FD67}"/>
    <dgm:cxn modelId="{E2454E97-CB8B-4DD5-A8CD-03A9DDC9DE9B}" srcId="{606FCFAD-B917-4E9D-9EC2-6D4FD7EF738D}" destId="{4C206423-9AEE-4F21-B05D-66B0C31DF058}" srcOrd="3" destOrd="0" parTransId="{37C3A67E-1D4F-4F31-8C24-2F955A4530F7}" sibTransId="{E443620D-5E3F-49DA-87DB-841C31A5E9C2}"/>
    <dgm:cxn modelId="{BD902E5E-A49B-4370-B732-1C97D2623A45}" type="presOf" srcId="{37C3A67E-1D4F-4F31-8C24-2F955A4530F7}" destId="{B95D47FE-B5E4-4E79-806D-005C82053BBF}" srcOrd="1" destOrd="0" presId="urn:microsoft.com/office/officeart/2005/8/layout/radial5"/>
    <dgm:cxn modelId="{5EE48172-F7FE-41F1-B159-4EA02F6C9FA7}" type="presOf" srcId="{FAFB7AD6-FDFF-4F1F-A0B9-7DFDD4575449}" destId="{21A820D7-F07C-4DF3-BAA2-6B5E0ABC22FB}" srcOrd="1" destOrd="0" presId="urn:microsoft.com/office/officeart/2005/8/layout/radial5"/>
    <dgm:cxn modelId="{B42FE93A-03A2-41DC-BB1F-C3DEE73AA4B7}" srcId="{606FCFAD-B917-4E9D-9EC2-6D4FD7EF738D}" destId="{3A08ECBE-BEFB-40B7-879D-948439E6DAFC}" srcOrd="2" destOrd="0" parTransId="{F51D5C34-C32D-4DAC-87DF-F2FE22160A84}" sibTransId="{853C9FD1-308C-432B-B041-EDA75F3C954B}"/>
    <dgm:cxn modelId="{797D9086-FB7B-478D-9948-AA5ABC682201}" type="presOf" srcId="{4C206423-9AEE-4F21-B05D-66B0C31DF058}" destId="{0A41E8E6-DEFB-4E13-92B3-8BF16375FE41}" srcOrd="0" destOrd="0" presId="urn:microsoft.com/office/officeart/2005/8/layout/radial5"/>
    <dgm:cxn modelId="{7E799F5D-A2C9-42E7-9848-E943B7BB0B22}" type="presOf" srcId="{3A08ECBE-BEFB-40B7-879D-948439E6DAFC}" destId="{B937133A-8708-48F3-BFFB-E0554CBD5C7A}" srcOrd="0" destOrd="0" presId="urn:microsoft.com/office/officeart/2005/8/layout/radial5"/>
    <dgm:cxn modelId="{C0542FF7-7F73-44B5-8C41-1537CC342E2A}" type="presOf" srcId="{37C3A67E-1D4F-4F31-8C24-2F955A4530F7}" destId="{B80A8913-A103-4CA8-813C-ABA0C171642B}" srcOrd="0" destOrd="0" presId="urn:microsoft.com/office/officeart/2005/8/layout/radial5"/>
    <dgm:cxn modelId="{F0ADC568-5DB3-427C-AC1E-229B9A0B65A2}" type="presOf" srcId="{8051DBD7-46A0-4D8B-A561-E7A1D4730CC1}" destId="{4A432C9A-DC55-4412-9F91-FEEA064B41D4}" srcOrd="0" destOrd="0" presId="urn:microsoft.com/office/officeart/2005/8/layout/radial5"/>
    <dgm:cxn modelId="{975E496E-1503-4749-803D-99E67A732B21}" type="presOf" srcId="{989CAA8E-49BA-425F-BE60-AB077E9A3C7B}" destId="{41095D87-6364-401A-81BD-2F7F0870F14A}" srcOrd="1" destOrd="0" presId="urn:microsoft.com/office/officeart/2005/8/layout/radial5"/>
    <dgm:cxn modelId="{5E476D4F-3D98-476D-AD25-A7EE68264E70}" srcId="{606FCFAD-B917-4E9D-9EC2-6D4FD7EF738D}" destId="{0AA2CF7B-501D-4FE9-866F-BB2DA0C6CE24}" srcOrd="0" destOrd="0" parTransId="{989CAA8E-49BA-425F-BE60-AB077E9A3C7B}" sibTransId="{4CB6ECF9-9F82-413D-BEEF-3CB4D7BB882B}"/>
    <dgm:cxn modelId="{08CBEA3C-6213-454F-935E-B45A4AD54289}" type="presOf" srcId="{FAFB7AD6-FDFF-4F1F-A0B9-7DFDD4575449}" destId="{562C8244-6B41-4071-87B0-60D05840B744}" srcOrd="0" destOrd="0" presId="urn:microsoft.com/office/officeart/2005/8/layout/radial5"/>
    <dgm:cxn modelId="{EC7DFB26-D7BB-46FD-A045-C3F2DF86356F}" type="presOf" srcId="{606FCFAD-B917-4E9D-9EC2-6D4FD7EF738D}" destId="{CDA6E7F7-A989-4EFE-99B4-55E2C403B888}" srcOrd="0" destOrd="0" presId="urn:microsoft.com/office/officeart/2005/8/layout/radial5"/>
    <dgm:cxn modelId="{FC0AB5B9-CD4C-4523-A977-7D65625B4D2E}" type="presOf" srcId="{F51D5C34-C32D-4DAC-87DF-F2FE22160A84}" destId="{B67F7D52-8080-4A06-8A74-9529CF27851D}" srcOrd="1" destOrd="0" presId="urn:microsoft.com/office/officeart/2005/8/layout/radial5"/>
    <dgm:cxn modelId="{8E59E2F0-C577-43F5-B6BC-24CAB34BF420}" type="presOf" srcId="{989CAA8E-49BA-425F-BE60-AB077E9A3C7B}" destId="{D9DDC56D-4C0C-4031-A89B-BFD5A1761283}" srcOrd="0" destOrd="0" presId="urn:microsoft.com/office/officeart/2005/8/layout/radial5"/>
    <dgm:cxn modelId="{CF78F4F3-E5C6-4950-A297-E7C0F2386B5F}" type="presOf" srcId="{71308694-0579-4A6C-A76F-FB25C63C73D5}" destId="{A972379F-B823-42CF-882B-19D613241599}" srcOrd="0" destOrd="0" presId="urn:microsoft.com/office/officeart/2005/8/layout/radial5"/>
    <dgm:cxn modelId="{348B02ED-E26D-4298-B999-8AFDDFB98C66}" type="presParOf" srcId="{4A432C9A-DC55-4412-9F91-FEEA064B41D4}" destId="{CDA6E7F7-A989-4EFE-99B4-55E2C403B888}" srcOrd="0" destOrd="0" presId="urn:microsoft.com/office/officeart/2005/8/layout/radial5"/>
    <dgm:cxn modelId="{4C7BDEFB-7DED-4427-A5D7-D535ADA9EBC1}" type="presParOf" srcId="{4A432C9A-DC55-4412-9F91-FEEA064B41D4}" destId="{D9DDC56D-4C0C-4031-A89B-BFD5A1761283}" srcOrd="1" destOrd="0" presId="urn:microsoft.com/office/officeart/2005/8/layout/radial5"/>
    <dgm:cxn modelId="{0A9F7CF9-89DF-4653-BEEC-3E91E9E54AFE}" type="presParOf" srcId="{D9DDC56D-4C0C-4031-A89B-BFD5A1761283}" destId="{41095D87-6364-401A-81BD-2F7F0870F14A}" srcOrd="0" destOrd="0" presId="urn:microsoft.com/office/officeart/2005/8/layout/radial5"/>
    <dgm:cxn modelId="{18EA2030-2F0D-48C6-B314-5EB250B39DB0}" type="presParOf" srcId="{4A432C9A-DC55-4412-9F91-FEEA064B41D4}" destId="{DBC3BF31-DAB4-4411-9757-628875D2B269}" srcOrd="2" destOrd="0" presId="urn:microsoft.com/office/officeart/2005/8/layout/radial5"/>
    <dgm:cxn modelId="{1543D935-EDAA-478D-9CA5-B471F9C56E85}" type="presParOf" srcId="{4A432C9A-DC55-4412-9F91-FEEA064B41D4}" destId="{562C8244-6B41-4071-87B0-60D05840B744}" srcOrd="3" destOrd="0" presId="urn:microsoft.com/office/officeart/2005/8/layout/radial5"/>
    <dgm:cxn modelId="{0D0258B7-328E-4502-95B9-44FA07EF83CD}" type="presParOf" srcId="{562C8244-6B41-4071-87B0-60D05840B744}" destId="{21A820D7-F07C-4DF3-BAA2-6B5E0ABC22FB}" srcOrd="0" destOrd="0" presId="urn:microsoft.com/office/officeart/2005/8/layout/radial5"/>
    <dgm:cxn modelId="{8C5CE608-0A12-4BB4-80B2-C958A369EFCE}" type="presParOf" srcId="{4A432C9A-DC55-4412-9F91-FEEA064B41D4}" destId="{A972379F-B823-42CF-882B-19D613241599}" srcOrd="4" destOrd="0" presId="urn:microsoft.com/office/officeart/2005/8/layout/radial5"/>
    <dgm:cxn modelId="{4C1740DB-1956-432B-B9E8-DC36ACDF22E4}" type="presParOf" srcId="{4A432C9A-DC55-4412-9F91-FEEA064B41D4}" destId="{4D31F634-555A-4CD8-B6B9-C13790E597FA}" srcOrd="5" destOrd="0" presId="urn:microsoft.com/office/officeart/2005/8/layout/radial5"/>
    <dgm:cxn modelId="{46B10FD8-EA59-44B7-8340-98443642BD59}" type="presParOf" srcId="{4D31F634-555A-4CD8-B6B9-C13790E597FA}" destId="{B67F7D52-8080-4A06-8A74-9529CF27851D}" srcOrd="0" destOrd="0" presId="urn:microsoft.com/office/officeart/2005/8/layout/radial5"/>
    <dgm:cxn modelId="{0F8C26B6-DE23-4B45-B4FA-5EEC6841BE04}" type="presParOf" srcId="{4A432C9A-DC55-4412-9F91-FEEA064B41D4}" destId="{B937133A-8708-48F3-BFFB-E0554CBD5C7A}" srcOrd="6" destOrd="0" presId="urn:microsoft.com/office/officeart/2005/8/layout/radial5"/>
    <dgm:cxn modelId="{394878E0-9C80-4966-8F28-E448F2CFDA0D}" type="presParOf" srcId="{4A432C9A-DC55-4412-9F91-FEEA064B41D4}" destId="{B80A8913-A103-4CA8-813C-ABA0C171642B}" srcOrd="7" destOrd="0" presId="urn:microsoft.com/office/officeart/2005/8/layout/radial5"/>
    <dgm:cxn modelId="{3DD9B9D3-8B21-4C9F-8211-291FDB67A567}" type="presParOf" srcId="{B80A8913-A103-4CA8-813C-ABA0C171642B}" destId="{B95D47FE-B5E4-4E79-806D-005C82053BBF}" srcOrd="0" destOrd="0" presId="urn:microsoft.com/office/officeart/2005/8/layout/radial5"/>
    <dgm:cxn modelId="{2D0BA771-219B-47E9-AF6E-A734BD67B21F}" type="presParOf" srcId="{4A432C9A-DC55-4412-9F91-FEEA064B41D4}" destId="{0A41E8E6-DEFB-4E13-92B3-8BF16375FE41}" srcOrd="8" destOrd="0" presId="urn:microsoft.com/office/officeart/2005/8/layout/radial5"/>
  </dgm:cxnLst>
  <dgm:bg>
    <a:noFill/>
  </dgm:bg>
  <dgm:whole/>
  <dgm:extLst>
    <a:ext uri="http://schemas.microsoft.com/office/drawing/2008/diagram">
      <dsp:dataModelExt xmlns:dsp="http://schemas.microsoft.com/office/drawing/2008/diagram" relId="rId1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BAD1DF9-6042-43AD-9CB9-4A2ED10370BC}"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de-DE"/>
        </a:p>
      </dgm:t>
    </dgm:pt>
    <dgm:pt modelId="{3BFDA470-EA5C-4635-98FD-26029B28D50E}">
      <dgm:prSet phldrT="[Text]" custT="1"/>
      <dgm:spPr>
        <a:solidFill>
          <a:srgbClr val="00B050"/>
        </a:solidFill>
      </dgm:spPr>
      <dgm:t>
        <a:bodyPr/>
        <a:lstStyle/>
        <a:p>
          <a:r>
            <a:rPr lang="de-DE" sz="1800" dirty="0" smtClean="0"/>
            <a:t>Heim</a:t>
          </a:r>
          <a:endParaRPr lang="de-DE" sz="1800" dirty="0"/>
        </a:p>
      </dgm:t>
    </dgm:pt>
    <dgm:pt modelId="{D5910A1B-F967-470D-9C5C-20711DE37A46}" type="parTrans" cxnId="{FFD66245-5DEC-4ADA-A102-3E55209474ED}">
      <dgm:prSet/>
      <dgm:spPr/>
      <dgm:t>
        <a:bodyPr/>
        <a:lstStyle/>
        <a:p>
          <a:endParaRPr lang="de-DE"/>
        </a:p>
      </dgm:t>
    </dgm:pt>
    <dgm:pt modelId="{EFAF40A6-7B9C-4B2E-AC4D-ED5B7CCAA374}" type="sibTrans" cxnId="{FFD66245-5DEC-4ADA-A102-3E55209474ED}">
      <dgm:prSet/>
      <dgm:spPr/>
      <dgm:t>
        <a:bodyPr/>
        <a:lstStyle/>
        <a:p>
          <a:endParaRPr lang="de-DE"/>
        </a:p>
      </dgm:t>
    </dgm:pt>
    <dgm:pt modelId="{07A1D174-930D-4F66-ABE3-F6E9542795BF}">
      <dgm:prSet phldrT="[Text]"/>
      <dgm:spPr/>
      <dgm:t>
        <a:bodyPr/>
        <a:lstStyle/>
        <a:p>
          <a:r>
            <a:rPr lang="de-DE" dirty="0" smtClean="0"/>
            <a:t>Kind</a:t>
          </a:r>
          <a:endParaRPr lang="de-DE" dirty="0"/>
        </a:p>
      </dgm:t>
    </dgm:pt>
    <dgm:pt modelId="{F6C63BE6-4812-4C2F-A59A-068859022697}" type="parTrans" cxnId="{77083EB1-19FC-490C-A27D-470268D189F0}">
      <dgm:prSet/>
      <dgm:spPr/>
      <dgm:t>
        <a:bodyPr/>
        <a:lstStyle/>
        <a:p>
          <a:endParaRPr lang="de-DE"/>
        </a:p>
      </dgm:t>
    </dgm:pt>
    <dgm:pt modelId="{231AD07E-80F1-4A3C-895F-66DF7F0F9860}" type="sibTrans" cxnId="{77083EB1-19FC-490C-A27D-470268D189F0}">
      <dgm:prSet/>
      <dgm:spPr/>
      <dgm:t>
        <a:bodyPr/>
        <a:lstStyle/>
        <a:p>
          <a:endParaRPr lang="de-DE"/>
        </a:p>
      </dgm:t>
    </dgm:pt>
    <dgm:pt modelId="{43A1ADE8-4D29-4AAB-AA73-A7D1716CFF9A}">
      <dgm:prSet phldrT="[Text]"/>
      <dgm:spPr/>
      <dgm:t>
        <a:bodyPr/>
        <a:lstStyle/>
        <a:p>
          <a:r>
            <a:rPr lang="de-DE" dirty="0" smtClean="0"/>
            <a:t>KH</a:t>
          </a:r>
          <a:endParaRPr lang="de-DE" dirty="0"/>
        </a:p>
      </dgm:t>
    </dgm:pt>
    <dgm:pt modelId="{2977BC40-2819-4993-86C4-3FA308FAC26E}" type="parTrans" cxnId="{C6E72ADC-B05A-47B9-80DE-465F5284AB25}">
      <dgm:prSet/>
      <dgm:spPr/>
      <dgm:t>
        <a:bodyPr/>
        <a:lstStyle/>
        <a:p>
          <a:endParaRPr lang="de-DE"/>
        </a:p>
      </dgm:t>
    </dgm:pt>
    <dgm:pt modelId="{12D67395-E0F5-45CE-A11E-A5FA2472597E}" type="sibTrans" cxnId="{C6E72ADC-B05A-47B9-80DE-465F5284AB25}">
      <dgm:prSet/>
      <dgm:spPr/>
      <dgm:t>
        <a:bodyPr/>
        <a:lstStyle/>
        <a:p>
          <a:endParaRPr lang="de-DE"/>
        </a:p>
      </dgm:t>
    </dgm:pt>
    <dgm:pt modelId="{ADA0D432-AFD9-4EE2-81AC-E55EB43FF3A0}">
      <dgm:prSet phldrT="[Text]"/>
      <dgm:spPr/>
      <dgm:t>
        <a:bodyPr/>
        <a:lstStyle/>
        <a:p>
          <a:r>
            <a:rPr lang="de-DE" dirty="0" smtClean="0"/>
            <a:t>AD</a:t>
          </a:r>
          <a:endParaRPr lang="de-DE" dirty="0"/>
        </a:p>
      </dgm:t>
    </dgm:pt>
    <dgm:pt modelId="{7E081C66-5366-446C-8B81-0B75CB42F3C5}" type="parTrans" cxnId="{AE4BEB09-1B6C-42E8-AB6A-CCB0A9FC3B7A}">
      <dgm:prSet/>
      <dgm:spPr/>
      <dgm:t>
        <a:bodyPr/>
        <a:lstStyle/>
        <a:p>
          <a:endParaRPr lang="de-DE"/>
        </a:p>
      </dgm:t>
    </dgm:pt>
    <dgm:pt modelId="{02350C6E-FF3C-4E2A-A114-A0FBA348AB91}" type="sibTrans" cxnId="{AE4BEB09-1B6C-42E8-AB6A-CCB0A9FC3B7A}">
      <dgm:prSet/>
      <dgm:spPr/>
      <dgm:t>
        <a:bodyPr/>
        <a:lstStyle/>
        <a:p>
          <a:endParaRPr lang="de-DE"/>
        </a:p>
      </dgm:t>
    </dgm:pt>
    <dgm:pt modelId="{2B59BAE1-8C2D-445B-B432-CED3354DF133}">
      <dgm:prSet phldrT="[Text]"/>
      <dgm:spPr/>
      <dgm:t>
        <a:bodyPr/>
        <a:lstStyle/>
        <a:p>
          <a:r>
            <a:rPr lang="de-DE" dirty="0" err="1" smtClean="0"/>
            <a:t>Psych</a:t>
          </a:r>
          <a:endParaRPr lang="de-DE" dirty="0"/>
        </a:p>
      </dgm:t>
    </dgm:pt>
    <dgm:pt modelId="{CE451C10-3371-4226-A7E5-27173303AF7F}" type="parTrans" cxnId="{A98D7094-FA8C-4A4A-A2BB-FB3797D3E685}">
      <dgm:prSet/>
      <dgm:spPr/>
      <dgm:t>
        <a:bodyPr/>
        <a:lstStyle/>
        <a:p>
          <a:endParaRPr lang="de-DE"/>
        </a:p>
      </dgm:t>
    </dgm:pt>
    <dgm:pt modelId="{7C850078-140A-4916-AC89-B91C2DAA8CAE}" type="sibTrans" cxnId="{A98D7094-FA8C-4A4A-A2BB-FB3797D3E685}">
      <dgm:prSet/>
      <dgm:spPr/>
      <dgm:t>
        <a:bodyPr/>
        <a:lstStyle/>
        <a:p>
          <a:endParaRPr lang="de-DE"/>
        </a:p>
      </dgm:t>
    </dgm:pt>
    <dgm:pt modelId="{275CD97C-C75F-4E8D-8515-19376FA432D9}">
      <dgm:prSet phldrT="[Text]" custAng="0" custScaleY="108600"/>
      <dgm:spPr/>
      <dgm:t>
        <a:bodyPr/>
        <a:lstStyle/>
        <a:p>
          <a:endParaRPr lang="de-DE"/>
        </a:p>
      </dgm:t>
    </dgm:pt>
    <dgm:pt modelId="{20850257-E83E-4056-9972-12851832BCF6}" type="parTrans" cxnId="{4F38EE2D-5B9F-4987-BE04-93BA85655B7B}">
      <dgm:prSet custAng="0" custScaleY="108600"/>
      <dgm:spPr/>
      <dgm:t>
        <a:bodyPr/>
        <a:lstStyle/>
        <a:p>
          <a:endParaRPr lang="de-DE"/>
        </a:p>
      </dgm:t>
    </dgm:pt>
    <dgm:pt modelId="{2E0180F6-9E88-4BFC-B321-08ABFA1DD6B1}" type="sibTrans" cxnId="{4F38EE2D-5B9F-4987-BE04-93BA85655B7B}">
      <dgm:prSet/>
      <dgm:spPr/>
      <dgm:t>
        <a:bodyPr/>
        <a:lstStyle/>
        <a:p>
          <a:endParaRPr lang="de-DE"/>
        </a:p>
      </dgm:t>
    </dgm:pt>
    <dgm:pt modelId="{E960BDFB-2F89-4AB6-A2BD-68F9C8CC0514}">
      <dgm:prSet phldrT="[Text]" custAng="0" custScaleY="108600"/>
      <dgm:spPr/>
      <dgm:t>
        <a:bodyPr/>
        <a:lstStyle/>
        <a:p>
          <a:endParaRPr lang="de-DE"/>
        </a:p>
      </dgm:t>
    </dgm:pt>
    <dgm:pt modelId="{368F971A-31DD-4BDB-A684-B6FF64824FEA}" type="parTrans" cxnId="{E7BD2C1A-38AC-4051-85C0-BB8775C5F4B4}">
      <dgm:prSet custAng="0" custScaleY="108600"/>
      <dgm:spPr/>
      <dgm:t>
        <a:bodyPr/>
        <a:lstStyle/>
        <a:p>
          <a:endParaRPr lang="de-DE"/>
        </a:p>
      </dgm:t>
    </dgm:pt>
    <dgm:pt modelId="{CF1B8E04-847E-4EC9-9F45-D3678A2D960A}" type="sibTrans" cxnId="{E7BD2C1A-38AC-4051-85C0-BB8775C5F4B4}">
      <dgm:prSet/>
      <dgm:spPr/>
      <dgm:t>
        <a:bodyPr/>
        <a:lstStyle/>
        <a:p>
          <a:endParaRPr lang="de-DE"/>
        </a:p>
      </dgm:t>
    </dgm:pt>
    <dgm:pt modelId="{9F48D380-A2BB-4211-B60F-0CE8506F72EE}" type="pres">
      <dgm:prSet presAssocID="{CBAD1DF9-6042-43AD-9CB9-4A2ED10370BC}" presName="Name0" presStyleCnt="0">
        <dgm:presLayoutVars>
          <dgm:chMax val="1"/>
          <dgm:dir/>
          <dgm:animLvl val="ctr"/>
          <dgm:resizeHandles val="exact"/>
        </dgm:presLayoutVars>
      </dgm:prSet>
      <dgm:spPr/>
      <dgm:t>
        <a:bodyPr/>
        <a:lstStyle/>
        <a:p>
          <a:endParaRPr lang="de-DE"/>
        </a:p>
      </dgm:t>
    </dgm:pt>
    <dgm:pt modelId="{0E7C062B-AAFE-40EF-B6D3-7B9A32E8BA3C}" type="pres">
      <dgm:prSet presAssocID="{3BFDA470-EA5C-4635-98FD-26029B28D50E}" presName="centerShape" presStyleLbl="node0" presStyleIdx="0" presStyleCnt="1" custAng="0" custScaleX="99143" custScaleY="110227"/>
      <dgm:spPr/>
      <dgm:t>
        <a:bodyPr/>
        <a:lstStyle/>
        <a:p>
          <a:endParaRPr lang="de-DE"/>
        </a:p>
      </dgm:t>
    </dgm:pt>
    <dgm:pt modelId="{0D46D75E-AD63-4A70-81D5-777E2812153B}" type="pres">
      <dgm:prSet presAssocID="{F6C63BE6-4812-4C2F-A59A-068859022697}" presName="parTrans" presStyleLbl="sibTrans2D1" presStyleIdx="0" presStyleCnt="4" custAng="0" custScaleY="108600"/>
      <dgm:spPr/>
      <dgm:t>
        <a:bodyPr/>
        <a:lstStyle/>
        <a:p>
          <a:endParaRPr lang="de-DE"/>
        </a:p>
      </dgm:t>
    </dgm:pt>
    <dgm:pt modelId="{340144F8-2BA3-402F-80A1-02833082F6A2}" type="pres">
      <dgm:prSet presAssocID="{F6C63BE6-4812-4C2F-A59A-068859022697}" presName="connectorText" presStyleLbl="sibTrans2D1" presStyleIdx="0" presStyleCnt="4"/>
      <dgm:spPr/>
      <dgm:t>
        <a:bodyPr/>
        <a:lstStyle/>
        <a:p>
          <a:endParaRPr lang="de-DE"/>
        </a:p>
      </dgm:t>
    </dgm:pt>
    <dgm:pt modelId="{C8E7470F-4EAF-41AE-BBC6-D93CC29BC0AE}" type="pres">
      <dgm:prSet presAssocID="{07A1D174-930D-4F66-ABE3-F6E9542795BF}" presName="node" presStyleLbl="node1" presStyleIdx="0" presStyleCnt="4" custAng="0" custScaleY="108600">
        <dgm:presLayoutVars>
          <dgm:bulletEnabled val="1"/>
        </dgm:presLayoutVars>
      </dgm:prSet>
      <dgm:spPr/>
      <dgm:t>
        <a:bodyPr/>
        <a:lstStyle/>
        <a:p>
          <a:endParaRPr lang="de-DE"/>
        </a:p>
      </dgm:t>
    </dgm:pt>
    <dgm:pt modelId="{E3034083-281A-4052-89F7-3EEB68ECB82C}" type="pres">
      <dgm:prSet presAssocID="{2977BC40-2819-4993-86C4-3FA308FAC26E}" presName="parTrans" presStyleLbl="sibTrans2D1" presStyleIdx="1" presStyleCnt="4" custAng="0" custScaleY="108600"/>
      <dgm:spPr/>
      <dgm:t>
        <a:bodyPr/>
        <a:lstStyle/>
        <a:p>
          <a:endParaRPr lang="de-DE"/>
        </a:p>
      </dgm:t>
    </dgm:pt>
    <dgm:pt modelId="{7035D26D-5FEB-4C61-A9B5-F42D8E88E33F}" type="pres">
      <dgm:prSet presAssocID="{2977BC40-2819-4993-86C4-3FA308FAC26E}" presName="connectorText" presStyleLbl="sibTrans2D1" presStyleIdx="1" presStyleCnt="4"/>
      <dgm:spPr/>
      <dgm:t>
        <a:bodyPr/>
        <a:lstStyle/>
        <a:p>
          <a:endParaRPr lang="de-DE"/>
        </a:p>
      </dgm:t>
    </dgm:pt>
    <dgm:pt modelId="{613CA6A2-8BA8-4B7E-B4D3-D7D4A8000CE7}" type="pres">
      <dgm:prSet presAssocID="{43A1ADE8-4D29-4AAB-AA73-A7D1716CFF9A}" presName="node" presStyleLbl="node1" presStyleIdx="1" presStyleCnt="4" custAng="0" custScaleY="108600">
        <dgm:presLayoutVars>
          <dgm:bulletEnabled val="1"/>
        </dgm:presLayoutVars>
      </dgm:prSet>
      <dgm:spPr/>
      <dgm:t>
        <a:bodyPr/>
        <a:lstStyle/>
        <a:p>
          <a:endParaRPr lang="de-DE"/>
        </a:p>
      </dgm:t>
    </dgm:pt>
    <dgm:pt modelId="{CB840FEA-3EFE-4D59-BA8F-4997857FC2AE}" type="pres">
      <dgm:prSet presAssocID="{7E081C66-5366-446C-8B81-0B75CB42F3C5}" presName="parTrans" presStyleLbl="sibTrans2D1" presStyleIdx="2" presStyleCnt="4" custAng="0" custScaleY="108600"/>
      <dgm:spPr/>
      <dgm:t>
        <a:bodyPr/>
        <a:lstStyle/>
        <a:p>
          <a:endParaRPr lang="de-DE"/>
        </a:p>
      </dgm:t>
    </dgm:pt>
    <dgm:pt modelId="{67A11C99-D7CE-4C66-9BDD-E8DFB1426D38}" type="pres">
      <dgm:prSet presAssocID="{7E081C66-5366-446C-8B81-0B75CB42F3C5}" presName="connectorText" presStyleLbl="sibTrans2D1" presStyleIdx="2" presStyleCnt="4"/>
      <dgm:spPr/>
      <dgm:t>
        <a:bodyPr/>
        <a:lstStyle/>
        <a:p>
          <a:endParaRPr lang="de-DE"/>
        </a:p>
      </dgm:t>
    </dgm:pt>
    <dgm:pt modelId="{39005CE8-6E89-4698-928D-E7148CD933D2}" type="pres">
      <dgm:prSet presAssocID="{ADA0D432-AFD9-4EE2-81AC-E55EB43FF3A0}" presName="node" presStyleLbl="node1" presStyleIdx="2" presStyleCnt="4" custAng="0" custScaleY="108600">
        <dgm:presLayoutVars>
          <dgm:bulletEnabled val="1"/>
        </dgm:presLayoutVars>
      </dgm:prSet>
      <dgm:spPr/>
      <dgm:t>
        <a:bodyPr/>
        <a:lstStyle/>
        <a:p>
          <a:endParaRPr lang="de-DE"/>
        </a:p>
      </dgm:t>
    </dgm:pt>
    <dgm:pt modelId="{7E32E03E-76EA-49E7-BD90-B36C689A5EC2}" type="pres">
      <dgm:prSet presAssocID="{CE451C10-3371-4226-A7E5-27173303AF7F}" presName="parTrans" presStyleLbl="sibTrans2D1" presStyleIdx="3" presStyleCnt="4" custAng="0" custScaleY="108600"/>
      <dgm:spPr/>
      <dgm:t>
        <a:bodyPr/>
        <a:lstStyle/>
        <a:p>
          <a:endParaRPr lang="de-DE"/>
        </a:p>
      </dgm:t>
    </dgm:pt>
    <dgm:pt modelId="{DCC67AE5-3698-4D10-99CF-1722FD7FD2C7}" type="pres">
      <dgm:prSet presAssocID="{CE451C10-3371-4226-A7E5-27173303AF7F}" presName="connectorText" presStyleLbl="sibTrans2D1" presStyleIdx="3" presStyleCnt="4"/>
      <dgm:spPr/>
      <dgm:t>
        <a:bodyPr/>
        <a:lstStyle/>
        <a:p>
          <a:endParaRPr lang="de-DE"/>
        </a:p>
      </dgm:t>
    </dgm:pt>
    <dgm:pt modelId="{1DF762FA-F176-47BF-B8BC-D8FFD5A0CDF5}" type="pres">
      <dgm:prSet presAssocID="{2B59BAE1-8C2D-445B-B432-CED3354DF133}" presName="node" presStyleLbl="node1" presStyleIdx="3" presStyleCnt="4" custAng="0" custScaleY="108600">
        <dgm:presLayoutVars>
          <dgm:bulletEnabled val="1"/>
        </dgm:presLayoutVars>
      </dgm:prSet>
      <dgm:spPr/>
      <dgm:t>
        <a:bodyPr/>
        <a:lstStyle/>
        <a:p>
          <a:endParaRPr lang="de-DE"/>
        </a:p>
      </dgm:t>
    </dgm:pt>
  </dgm:ptLst>
  <dgm:cxnLst>
    <dgm:cxn modelId="{55289B0E-B1FA-4A7D-B76F-C5A1891BDF52}" type="presOf" srcId="{2B59BAE1-8C2D-445B-B432-CED3354DF133}" destId="{1DF762FA-F176-47BF-B8BC-D8FFD5A0CDF5}" srcOrd="0" destOrd="0" presId="urn:microsoft.com/office/officeart/2005/8/layout/radial5"/>
    <dgm:cxn modelId="{221621A8-4297-4FD6-BE26-D3D15504156E}" type="presOf" srcId="{F6C63BE6-4812-4C2F-A59A-068859022697}" destId="{0D46D75E-AD63-4A70-81D5-777E2812153B}" srcOrd="0" destOrd="0" presId="urn:microsoft.com/office/officeart/2005/8/layout/radial5"/>
    <dgm:cxn modelId="{DF278C14-DCE8-46A2-9CA3-FDDEEA420F6F}" type="presOf" srcId="{F6C63BE6-4812-4C2F-A59A-068859022697}" destId="{340144F8-2BA3-402F-80A1-02833082F6A2}" srcOrd="1" destOrd="0" presId="urn:microsoft.com/office/officeart/2005/8/layout/radial5"/>
    <dgm:cxn modelId="{E7BD2C1A-38AC-4051-85C0-BB8775C5F4B4}" srcId="{CBAD1DF9-6042-43AD-9CB9-4A2ED10370BC}" destId="{E960BDFB-2F89-4AB6-A2BD-68F9C8CC0514}" srcOrd="2" destOrd="0" parTransId="{368F971A-31DD-4BDB-A684-B6FF64824FEA}" sibTransId="{CF1B8E04-847E-4EC9-9F45-D3678A2D960A}"/>
    <dgm:cxn modelId="{30609407-423D-4609-8DC9-79C9791E3EF5}" type="presOf" srcId="{CE451C10-3371-4226-A7E5-27173303AF7F}" destId="{7E32E03E-76EA-49E7-BD90-B36C689A5EC2}" srcOrd="0" destOrd="0" presId="urn:microsoft.com/office/officeart/2005/8/layout/radial5"/>
    <dgm:cxn modelId="{9DAE7A01-275A-43F2-B331-4DF8623A5DFD}" type="presOf" srcId="{43A1ADE8-4D29-4AAB-AA73-A7D1716CFF9A}" destId="{613CA6A2-8BA8-4B7E-B4D3-D7D4A8000CE7}" srcOrd="0" destOrd="0" presId="urn:microsoft.com/office/officeart/2005/8/layout/radial5"/>
    <dgm:cxn modelId="{21D6A4E0-A23F-45D6-BBE2-9286600B1F4E}" type="presOf" srcId="{07A1D174-930D-4F66-ABE3-F6E9542795BF}" destId="{C8E7470F-4EAF-41AE-BBC6-D93CC29BC0AE}" srcOrd="0" destOrd="0" presId="urn:microsoft.com/office/officeart/2005/8/layout/radial5"/>
    <dgm:cxn modelId="{BD7637DC-B05D-4835-B452-E505DA7FBEF7}" type="presOf" srcId="{ADA0D432-AFD9-4EE2-81AC-E55EB43FF3A0}" destId="{39005CE8-6E89-4698-928D-E7148CD933D2}" srcOrd="0" destOrd="0" presId="urn:microsoft.com/office/officeart/2005/8/layout/radial5"/>
    <dgm:cxn modelId="{4F38EE2D-5B9F-4987-BE04-93BA85655B7B}" srcId="{CBAD1DF9-6042-43AD-9CB9-4A2ED10370BC}" destId="{275CD97C-C75F-4E8D-8515-19376FA432D9}" srcOrd="1" destOrd="0" parTransId="{20850257-E83E-4056-9972-12851832BCF6}" sibTransId="{2E0180F6-9E88-4BFC-B321-08ABFA1DD6B1}"/>
    <dgm:cxn modelId="{FFD66245-5DEC-4ADA-A102-3E55209474ED}" srcId="{CBAD1DF9-6042-43AD-9CB9-4A2ED10370BC}" destId="{3BFDA470-EA5C-4635-98FD-26029B28D50E}" srcOrd="0" destOrd="0" parTransId="{D5910A1B-F967-470D-9C5C-20711DE37A46}" sibTransId="{EFAF40A6-7B9C-4B2E-AC4D-ED5B7CCAA374}"/>
    <dgm:cxn modelId="{3687B3E9-CD91-40F4-AAD3-E755370E8A97}" type="presOf" srcId="{7E081C66-5366-446C-8B81-0B75CB42F3C5}" destId="{67A11C99-D7CE-4C66-9BDD-E8DFB1426D38}" srcOrd="1" destOrd="0" presId="urn:microsoft.com/office/officeart/2005/8/layout/radial5"/>
    <dgm:cxn modelId="{D6979793-03BA-448E-BFB3-1D04412706A1}" type="presOf" srcId="{3BFDA470-EA5C-4635-98FD-26029B28D50E}" destId="{0E7C062B-AAFE-40EF-B6D3-7B9A32E8BA3C}" srcOrd="0" destOrd="0" presId="urn:microsoft.com/office/officeart/2005/8/layout/radial5"/>
    <dgm:cxn modelId="{2F7C35E6-75B4-4D30-AB59-F43025740F9A}" type="presOf" srcId="{2977BC40-2819-4993-86C4-3FA308FAC26E}" destId="{E3034083-281A-4052-89F7-3EEB68ECB82C}" srcOrd="0" destOrd="0" presId="urn:microsoft.com/office/officeart/2005/8/layout/radial5"/>
    <dgm:cxn modelId="{553E3992-C1E6-43CC-BC31-E85742384039}" type="presOf" srcId="{CE451C10-3371-4226-A7E5-27173303AF7F}" destId="{DCC67AE5-3698-4D10-99CF-1722FD7FD2C7}" srcOrd="1" destOrd="0" presId="urn:microsoft.com/office/officeart/2005/8/layout/radial5"/>
    <dgm:cxn modelId="{9FB5635A-653E-482F-BE6D-90E4D458299F}" type="presOf" srcId="{2977BC40-2819-4993-86C4-3FA308FAC26E}" destId="{7035D26D-5FEB-4C61-A9B5-F42D8E88E33F}" srcOrd="1" destOrd="0" presId="urn:microsoft.com/office/officeart/2005/8/layout/radial5"/>
    <dgm:cxn modelId="{C6E72ADC-B05A-47B9-80DE-465F5284AB25}" srcId="{3BFDA470-EA5C-4635-98FD-26029B28D50E}" destId="{43A1ADE8-4D29-4AAB-AA73-A7D1716CFF9A}" srcOrd="1" destOrd="0" parTransId="{2977BC40-2819-4993-86C4-3FA308FAC26E}" sibTransId="{12D67395-E0F5-45CE-A11E-A5FA2472597E}"/>
    <dgm:cxn modelId="{77083EB1-19FC-490C-A27D-470268D189F0}" srcId="{3BFDA470-EA5C-4635-98FD-26029B28D50E}" destId="{07A1D174-930D-4F66-ABE3-F6E9542795BF}" srcOrd="0" destOrd="0" parTransId="{F6C63BE6-4812-4C2F-A59A-068859022697}" sibTransId="{231AD07E-80F1-4A3C-895F-66DF7F0F9860}"/>
    <dgm:cxn modelId="{9995E07C-FDB6-4C34-8022-341DDDFF16B1}" type="presOf" srcId="{CBAD1DF9-6042-43AD-9CB9-4A2ED10370BC}" destId="{9F48D380-A2BB-4211-B60F-0CE8506F72EE}" srcOrd="0" destOrd="0" presId="urn:microsoft.com/office/officeart/2005/8/layout/radial5"/>
    <dgm:cxn modelId="{AE4BEB09-1B6C-42E8-AB6A-CCB0A9FC3B7A}" srcId="{3BFDA470-EA5C-4635-98FD-26029B28D50E}" destId="{ADA0D432-AFD9-4EE2-81AC-E55EB43FF3A0}" srcOrd="2" destOrd="0" parTransId="{7E081C66-5366-446C-8B81-0B75CB42F3C5}" sibTransId="{02350C6E-FF3C-4E2A-A114-A0FBA348AB91}"/>
    <dgm:cxn modelId="{A98D7094-FA8C-4A4A-A2BB-FB3797D3E685}" srcId="{3BFDA470-EA5C-4635-98FD-26029B28D50E}" destId="{2B59BAE1-8C2D-445B-B432-CED3354DF133}" srcOrd="3" destOrd="0" parTransId="{CE451C10-3371-4226-A7E5-27173303AF7F}" sibTransId="{7C850078-140A-4916-AC89-B91C2DAA8CAE}"/>
    <dgm:cxn modelId="{DAAD4BA7-CD24-4AA4-9F5B-09D92598D344}" type="presOf" srcId="{7E081C66-5366-446C-8B81-0B75CB42F3C5}" destId="{CB840FEA-3EFE-4D59-BA8F-4997857FC2AE}" srcOrd="0" destOrd="0" presId="urn:microsoft.com/office/officeart/2005/8/layout/radial5"/>
    <dgm:cxn modelId="{2CFC37C2-55B1-48C1-90BF-8406769D99FB}" type="presParOf" srcId="{9F48D380-A2BB-4211-B60F-0CE8506F72EE}" destId="{0E7C062B-AAFE-40EF-B6D3-7B9A32E8BA3C}" srcOrd="0" destOrd="0" presId="urn:microsoft.com/office/officeart/2005/8/layout/radial5"/>
    <dgm:cxn modelId="{9EC9E2FE-DE9E-4E9D-9BAF-A43EA94A0183}" type="presParOf" srcId="{9F48D380-A2BB-4211-B60F-0CE8506F72EE}" destId="{0D46D75E-AD63-4A70-81D5-777E2812153B}" srcOrd="1" destOrd="0" presId="urn:microsoft.com/office/officeart/2005/8/layout/radial5"/>
    <dgm:cxn modelId="{14F71B1F-E4E7-49FB-B942-9AFBF5E01CA0}" type="presParOf" srcId="{0D46D75E-AD63-4A70-81D5-777E2812153B}" destId="{340144F8-2BA3-402F-80A1-02833082F6A2}" srcOrd="0" destOrd="0" presId="urn:microsoft.com/office/officeart/2005/8/layout/radial5"/>
    <dgm:cxn modelId="{7C8C8D97-88D5-42A9-87AD-3808DB44B502}" type="presParOf" srcId="{9F48D380-A2BB-4211-B60F-0CE8506F72EE}" destId="{C8E7470F-4EAF-41AE-BBC6-D93CC29BC0AE}" srcOrd="2" destOrd="0" presId="urn:microsoft.com/office/officeart/2005/8/layout/radial5"/>
    <dgm:cxn modelId="{469B9C91-DDBB-4B5A-AC59-D590F41869CA}" type="presParOf" srcId="{9F48D380-A2BB-4211-B60F-0CE8506F72EE}" destId="{E3034083-281A-4052-89F7-3EEB68ECB82C}" srcOrd="3" destOrd="0" presId="urn:microsoft.com/office/officeart/2005/8/layout/radial5"/>
    <dgm:cxn modelId="{6DC39D7F-0F35-44D5-9782-817F0B5F4E80}" type="presParOf" srcId="{E3034083-281A-4052-89F7-3EEB68ECB82C}" destId="{7035D26D-5FEB-4C61-A9B5-F42D8E88E33F}" srcOrd="0" destOrd="0" presId="urn:microsoft.com/office/officeart/2005/8/layout/radial5"/>
    <dgm:cxn modelId="{14C37242-75EF-48AC-86C4-B9CEE0407C3C}" type="presParOf" srcId="{9F48D380-A2BB-4211-B60F-0CE8506F72EE}" destId="{613CA6A2-8BA8-4B7E-B4D3-D7D4A8000CE7}" srcOrd="4" destOrd="0" presId="urn:microsoft.com/office/officeart/2005/8/layout/radial5"/>
    <dgm:cxn modelId="{44DBEEEA-445B-405A-8ACC-2D895B962B6C}" type="presParOf" srcId="{9F48D380-A2BB-4211-B60F-0CE8506F72EE}" destId="{CB840FEA-3EFE-4D59-BA8F-4997857FC2AE}" srcOrd="5" destOrd="0" presId="urn:microsoft.com/office/officeart/2005/8/layout/radial5"/>
    <dgm:cxn modelId="{0093630E-E7BE-47F3-BC89-216F81B5D81C}" type="presParOf" srcId="{CB840FEA-3EFE-4D59-BA8F-4997857FC2AE}" destId="{67A11C99-D7CE-4C66-9BDD-E8DFB1426D38}" srcOrd="0" destOrd="0" presId="urn:microsoft.com/office/officeart/2005/8/layout/radial5"/>
    <dgm:cxn modelId="{33C261AD-680B-4CED-AEB3-793DCAAF1302}" type="presParOf" srcId="{9F48D380-A2BB-4211-B60F-0CE8506F72EE}" destId="{39005CE8-6E89-4698-928D-E7148CD933D2}" srcOrd="6" destOrd="0" presId="urn:microsoft.com/office/officeart/2005/8/layout/radial5"/>
    <dgm:cxn modelId="{298F44ED-23C4-4790-8C39-39182E3ACF20}" type="presParOf" srcId="{9F48D380-A2BB-4211-B60F-0CE8506F72EE}" destId="{7E32E03E-76EA-49E7-BD90-B36C689A5EC2}" srcOrd="7" destOrd="0" presId="urn:microsoft.com/office/officeart/2005/8/layout/radial5"/>
    <dgm:cxn modelId="{E7EB63C8-532A-487F-94E0-7E71EE946ADD}" type="presParOf" srcId="{7E32E03E-76EA-49E7-BD90-B36C689A5EC2}" destId="{DCC67AE5-3698-4D10-99CF-1722FD7FD2C7}" srcOrd="0" destOrd="0" presId="urn:microsoft.com/office/officeart/2005/8/layout/radial5"/>
    <dgm:cxn modelId="{F459A9D7-9BD2-49CA-A0FC-EDB688783EDB}" type="presParOf" srcId="{9F48D380-A2BB-4211-B60F-0CE8506F72EE}" destId="{1DF762FA-F176-47BF-B8BC-D8FFD5A0CDF5}"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BAD1DF9-6042-43AD-9CB9-4A2ED10370BC}"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de-DE"/>
        </a:p>
      </dgm:t>
    </dgm:pt>
    <dgm:pt modelId="{3BFDA470-EA5C-4635-98FD-26029B28D50E}">
      <dgm:prSet phldrT="[Text]" custT="1"/>
      <dgm:spPr/>
      <dgm:t>
        <a:bodyPr/>
        <a:lstStyle/>
        <a:p>
          <a:r>
            <a:rPr lang="de-DE" sz="2100" dirty="0" smtClean="0"/>
            <a:t>KH</a:t>
          </a:r>
          <a:endParaRPr lang="de-DE" sz="2100" dirty="0"/>
        </a:p>
      </dgm:t>
    </dgm:pt>
    <dgm:pt modelId="{D5910A1B-F967-470D-9C5C-20711DE37A46}" type="parTrans" cxnId="{FFD66245-5DEC-4ADA-A102-3E55209474ED}">
      <dgm:prSet/>
      <dgm:spPr/>
      <dgm:t>
        <a:bodyPr/>
        <a:lstStyle/>
        <a:p>
          <a:endParaRPr lang="de-DE"/>
        </a:p>
      </dgm:t>
    </dgm:pt>
    <dgm:pt modelId="{EFAF40A6-7B9C-4B2E-AC4D-ED5B7CCAA374}" type="sibTrans" cxnId="{FFD66245-5DEC-4ADA-A102-3E55209474ED}">
      <dgm:prSet/>
      <dgm:spPr/>
      <dgm:t>
        <a:bodyPr/>
        <a:lstStyle/>
        <a:p>
          <a:endParaRPr lang="de-DE"/>
        </a:p>
      </dgm:t>
    </dgm:pt>
    <dgm:pt modelId="{07A1D174-930D-4F66-ABE3-F6E9542795BF}">
      <dgm:prSet phldrT="[Text]"/>
      <dgm:spPr/>
      <dgm:t>
        <a:bodyPr/>
        <a:lstStyle/>
        <a:p>
          <a:r>
            <a:rPr lang="de-DE" dirty="0" smtClean="0"/>
            <a:t>Kind</a:t>
          </a:r>
          <a:endParaRPr lang="de-DE" dirty="0"/>
        </a:p>
      </dgm:t>
    </dgm:pt>
    <dgm:pt modelId="{F6C63BE6-4812-4C2F-A59A-068859022697}" type="parTrans" cxnId="{77083EB1-19FC-490C-A27D-470268D189F0}">
      <dgm:prSet/>
      <dgm:spPr/>
      <dgm:t>
        <a:bodyPr/>
        <a:lstStyle/>
        <a:p>
          <a:endParaRPr lang="de-DE"/>
        </a:p>
      </dgm:t>
    </dgm:pt>
    <dgm:pt modelId="{231AD07E-80F1-4A3C-895F-66DF7F0F9860}" type="sibTrans" cxnId="{77083EB1-19FC-490C-A27D-470268D189F0}">
      <dgm:prSet/>
      <dgm:spPr/>
      <dgm:t>
        <a:bodyPr/>
        <a:lstStyle/>
        <a:p>
          <a:endParaRPr lang="de-DE"/>
        </a:p>
      </dgm:t>
    </dgm:pt>
    <dgm:pt modelId="{43A1ADE8-4D29-4AAB-AA73-A7D1716CFF9A}">
      <dgm:prSet phldrT="[Text]"/>
      <dgm:spPr/>
      <dgm:t>
        <a:bodyPr/>
        <a:lstStyle/>
        <a:p>
          <a:r>
            <a:rPr lang="de-DE" dirty="0" smtClean="0"/>
            <a:t>KH</a:t>
          </a:r>
          <a:endParaRPr lang="de-DE" dirty="0"/>
        </a:p>
      </dgm:t>
    </dgm:pt>
    <dgm:pt modelId="{2977BC40-2819-4993-86C4-3FA308FAC26E}" type="parTrans" cxnId="{C6E72ADC-B05A-47B9-80DE-465F5284AB25}">
      <dgm:prSet/>
      <dgm:spPr/>
      <dgm:t>
        <a:bodyPr/>
        <a:lstStyle/>
        <a:p>
          <a:endParaRPr lang="de-DE"/>
        </a:p>
      </dgm:t>
    </dgm:pt>
    <dgm:pt modelId="{12D67395-E0F5-45CE-A11E-A5FA2472597E}" type="sibTrans" cxnId="{C6E72ADC-B05A-47B9-80DE-465F5284AB25}">
      <dgm:prSet/>
      <dgm:spPr/>
      <dgm:t>
        <a:bodyPr/>
        <a:lstStyle/>
        <a:p>
          <a:endParaRPr lang="de-DE"/>
        </a:p>
      </dgm:t>
    </dgm:pt>
    <dgm:pt modelId="{ADA0D432-AFD9-4EE2-81AC-E55EB43FF3A0}">
      <dgm:prSet phldrT="[Text]"/>
      <dgm:spPr/>
      <dgm:t>
        <a:bodyPr/>
        <a:lstStyle/>
        <a:p>
          <a:r>
            <a:rPr lang="de-DE" dirty="0" smtClean="0"/>
            <a:t>AD</a:t>
          </a:r>
          <a:endParaRPr lang="de-DE" dirty="0"/>
        </a:p>
      </dgm:t>
    </dgm:pt>
    <dgm:pt modelId="{7E081C66-5366-446C-8B81-0B75CB42F3C5}" type="parTrans" cxnId="{AE4BEB09-1B6C-42E8-AB6A-CCB0A9FC3B7A}">
      <dgm:prSet/>
      <dgm:spPr/>
      <dgm:t>
        <a:bodyPr/>
        <a:lstStyle/>
        <a:p>
          <a:endParaRPr lang="de-DE"/>
        </a:p>
      </dgm:t>
    </dgm:pt>
    <dgm:pt modelId="{02350C6E-FF3C-4E2A-A114-A0FBA348AB91}" type="sibTrans" cxnId="{AE4BEB09-1B6C-42E8-AB6A-CCB0A9FC3B7A}">
      <dgm:prSet/>
      <dgm:spPr/>
      <dgm:t>
        <a:bodyPr/>
        <a:lstStyle/>
        <a:p>
          <a:endParaRPr lang="de-DE"/>
        </a:p>
      </dgm:t>
    </dgm:pt>
    <dgm:pt modelId="{2B59BAE1-8C2D-445B-B432-CED3354DF133}">
      <dgm:prSet phldrT="[Text]"/>
      <dgm:spPr/>
      <dgm:t>
        <a:bodyPr/>
        <a:lstStyle/>
        <a:p>
          <a:r>
            <a:rPr lang="de-DE" dirty="0" err="1" smtClean="0"/>
            <a:t>Psych</a:t>
          </a:r>
          <a:endParaRPr lang="de-DE" dirty="0"/>
        </a:p>
      </dgm:t>
    </dgm:pt>
    <dgm:pt modelId="{CE451C10-3371-4226-A7E5-27173303AF7F}" type="parTrans" cxnId="{A98D7094-FA8C-4A4A-A2BB-FB3797D3E685}">
      <dgm:prSet/>
      <dgm:spPr/>
      <dgm:t>
        <a:bodyPr/>
        <a:lstStyle/>
        <a:p>
          <a:endParaRPr lang="de-DE"/>
        </a:p>
      </dgm:t>
    </dgm:pt>
    <dgm:pt modelId="{7C850078-140A-4916-AC89-B91C2DAA8CAE}" type="sibTrans" cxnId="{A98D7094-FA8C-4A4A-A2BB-FB3797D3E685}">
      <dgm:prSet/>
      <dgm:spPr/>
      <dgm:t>
        <a:bodyPr/>
        <a:lstStyle/>
        <a:p>
          <a:endParaRPr lang="de-DE"/>
        </a:p>
      </dgm:t>
    </dgm:pt>
    <dgm:pt modelId="{275CD97C-C75F-4E8D-8515-19376FA432D9}">
      <dgm:prSet phldrT="[Text]" custAng="0" custScaleY="108600"/>
      <dgm:spPr/>
      <dgm:t>
        <a:bodyPr/>
        <a:lstStyle/>
        <a:p>
          <a:endParaRPr lang="de-DE"/>
        </a:p>
      </dgm:t>
    </dgm:pt>
    <dgm:pt modelId="{20850257-E83E-4056-9972-12851832BCF6}" type="parTrans" cxnId="{4F38EE2D-5B9F-4987-BE04-93BA85655B7B}">
      <dgm:prSet custAng="0" custScaleY="108600"/>
      <dgm:spPr/>
      <dgm:t>
        <a:bodyPr/>
        <a:lstStyle/>
        <a:p>
          <a:endParaRPr lang="de-DE"/>
        </a:p>
      </dgm:t>
    </dgm:pt>
    <dgm:pt modelId="{2E0180F6-9E88-4BFC-B321-08ABFA1DD6B1}" type="sibTrans" cxnId="{4F38EE2D-5B9F-4987-BE04-93BA85655B7B}">
      <dgm:prSet/>
      <dgm:spPr/>
      <dgm:t>
        <a:bodyPr/>
        <a:lstStyle/>
        <a:p>
          <a:endParaRPr lang="de-DE"/>
        </a:p>
      </dgm:t>
    </dgm:pt>
    <dgm:pt modelId="{E960BDFB-2F89-4AB6-A2BD-68F9C8CC0514}">
      <dgm:prSet phldrT="[Text]" custAng="0" custScaleY="108600"/>
      <dgm:spPr/>
      <dgm:t>
        <a:bodyPr/>
        <a:lstStyle/>
        <a:p>
          <a:endParaRPr lang="de-DE"/>
        </a:p>
      </dgm:t>
    </dgm:pt>
    <dgm:pt modelId="{368F971A-31DD-4BDB-A684-B6FF64824FEA}" type="parTrans" cxnId="{E7BD2C1A-38AC-4051-85C0-BB8775C5F4B4}">
      <dgm:prSet custAng="0" custScaleY="108600"/>
      <dgm:spPr/>
      <dgm:t>
        <a:bodyPr/>
        <a:lstStyle/>
        <a:p>
          <a:endParaRPr lang="de-DE"/>
        </a:p>
      </dgm:t>
    </dgm:pt>
    <dgm:pt modelId="{CF1B8E04-847E-4EC9-9F45-D3678A2D960A}" type="sibTrans" cxnId="{E7BD2C1A-38AC-4051-85C0-BB8775C5F4B4}">
      <dgm:prSet/>
      <dgm:spPr/>
      <dgm:t>
        <a:bodyPr/>
        <a:lstStyle/>
        <a:p>
          <a:endParaRPr lang="de-DE"/>
        </a:p>
      </dgm:t>
    </dgm:pt>
    <dgm:pt modelId="{9F48D380-A2BB-4211-B60F-0CE8506F72EE}" type="pres">
      <dgm:prSet presAssocID="{CBAD1DF9-6042-43AD-9CB9-4A2ED10370BC}" presName="Name0" presStyleCnt="0">
        <dgm:presLayoutVars>
          <dgm:chMax val="1"/>
          <dgm:dir/>
          <dgm:animLvl val="ctr"/>
          <dgm:resizeHandles val="exact"/>
        </dgm:presLayoutVars>
      </dgm:prSet>
      <dgm:spPr/>
      <dgm:t>
        <a:bodyPr/>
        <a:lstStyle/>
        <a:p>
          <a:endParaRPr lang="de-DE"/>
        </a:p>
      </dgm:t>
    </dgm:pt>
    <dgm:pt modelId="{0E7C062B-AAFE-40EF-B6D3-7B9A32E8BA3C}" type="pres">
      <dgm:prSet presAssocID="{3BFDA470-EA5C-4635-98FD-26029B28D50E}" presName="centerShape" presStyleLbl="node0" presStyleIdx="0" presStyleCnt="1" custAng="0" custScaleX="99143" custScaleY="110227"/>
      <dgm:spPr/>
      <dgm:t>
        <a:bodyPr/>
        <a:lstStyle/>
        <a:p>
          <a:endParaRPr lang="de-DE"/>
        </a:p>
      </dgm:t>
    </dgm:pt>
    <dgm:pt modelId="{0D46D75E-AD63-4A70-81D5-777E2812153B}" type="pres">
      <dgm:prSet presAssocID="{F6C63BE6-4812-4C2F-A59A-068859022697}" presName="parTrans" presStyleLbl="sibTrans2D1" presStyleIdx="0" presStyleCnt="4" custAng="0" custScaleY="108600"/>
      <dgm:spPr/>
      <dgm:t>
        <a:bodyPr/>
        <a:lstStyle/>
        <a:p>
          <a:endParaRPr lang="de-DE"/>
        </a:p>
      </dgm:t>
    </dgm:pt>
    <dgm:pt modelId="{340144F8-2BA3-402F-80A1-02833082F6A2}" type="pres">
      <dgm:prSet presAssocID="{F6C63BE6-4812-4C2F-A59A-068859022697}" presName="connectorText" presStyleLbl="sibTrans2D1" presStyleIdx="0" presStyleCnt="4"/>
      <dgm:spPr/>
      <dgm:t>
        <a:bodyPr/>
        <a:lstStyle/>
        <a:p>
          <a:endParaRPr lang="de-DE"/>
        </a:p>
      </dgm:t>
    </dgm:pt>
    <dgm:pt modelId="{C8E7470F-4EAF-41AE-BBC6-D93CC29BC0AE}" type="pres">
      <dgm:prSet presAssocID="{07A1D174-930D-4F66-ABE3-F6E9542795BF}" presName="node" presStyleLbl="node1" presStyleIdx="0" presStyleCnt="4" custAng="0" custScaleY="108600">
        <dgm:presLayoutVars>
          <dgm:bulletEnabled val="1"/>
        </dgm:presLayoutVars>
      </dgm:prSet>
      <dgm:spPr/>
      <dgm:t>
        <a:bodyPr/>
        <a:lstStyle/>
        <a:p>
          <a:endParaRPr lang="de-DE"/>
        </a:p>
      </dgm:t>
    </dgm:pt>
    <dgm:pt modelId="{E3034083-281A-4052-89F7-3EEB68ECB82C}" type="pres">
      <dgm:prSet presAssocID="{2977BC40-2819-4993-86C4-3FA308FAC26E}" presName="parTrans" presStyleLbl="sibTrans2D1" presStyleIdx="1" presStyleCnt="4" custAng="0" custScaleY="108600"/>
      <dgm:spPr/>
      <dgm:t>
        <a:bodyPr/>
        <a:lstStyle/>
        <a:p>
          <a:endParaRPr lang="de-DE"/>
        </a:p>
      </dgm:t>
    </dgm:pt>
    <dgm:pt modelId="{7035D26D-5FEB-4C61-A9B5-F42D8E88E33F}" type="pres">
      <dgm:prSet presAssocID="{2977BC40-2819-4993-86C4-3FA308FAC26E}" presName="connectorText" presStyleLbl="sibTrans2D1" presStyleIdx="1" presStyleCnt="4"/>
      <dgm:spPr/>
      <dgm:t>
        <a:bodyPr/>
        <a:lstStyle/>
        <a:p>
          <a:endParaRPr lang="de-DE"/>
        </a:p>
      </dgm:t>
    </dgm:pt>
    <dgm:pt modelId="{613CA6A2-8BA8-4B7E-B4D3-D7D4A8000CE7}" type="pres">
      <dgm:prSet presAssocID="{43A1ADE8-4D29-4AAB-AA73-A7D1716CFF9A}" presName="node" presStyleLbl="node1" presStyleIdx="1" presStyleCnt="4" custAng="0" custScaleY="108600">
        <dgm:presLayoutVars>
          <dgm:bulletEnabled val="1"/>
        </dgm:presLayoutVars>
      </dgm:prSet>
      <dgm:spPr/>
      <dgm:t>
        <a:bodyPr/>
        <a:lstStyle/>
        <a:p>
          <a:endParaRPr lang="de-DE"/>
        </a:p>
      </dgm:t>
    </dgm:pt>
    <dgm:pt modelId="{CB840FEA-3EFE-4D59-BA8F-4997857FC2AE}" type="pres">
      <dgm:prSet presAssocID="{7E081C66-5366-446C-8B81-0B75CB42F3C5}" presName="parTrans" presStyleLbl="sibTrans2D1" presStyleIdx="2" presStyleCnt="4" custAng="0" custScaleY="108600"/>
      <dgm:spPr/>
      <dgm:t>
        <a:bodyPr/>
        <a:lstStyle/>
        <a:p>
          <a:endParaRPr lang="de-DE"/>
        </a:p>
      </dgm:t>
    </dgm:pt>
    <dgm:pt modelId="{67A11C99-D7CE-4C66-9BDD-E8DFB1426D38}" type="pres">
      <dgm:prSet presAssocID="{7E081C66-5366-446C-8B81-0B75CB42F3C5}" presName="connectorText" presStyleLbl="sibTrans2D1" presStyleIdx="2" presStyleCnt="4"/>
      <dgm:spPr/>
      <dgm:t>
        <a:bodyPr/>
        <a:lstStyle/>
        <a:p>
          <a:endParaRPr lang="de-DE"/>
        </a:p>
      </dgm:t>
    </dgm:pt>
    <dgm:pt modelId="{39005CE8-6E89-4698-928D-E7148CD933D2}" type="pres">
      <dgm:prSet presAssocID="{ADA0D432-AFD9-4EE2-81AC-E55EB43FF3A0}" presName="node" presStyleLbl="node1" presStyleIdx="2" presStyleCnt="4" custAng="0" custScaleY="108600" custRadScaleRad="101194">
        <dgm:presLayoutVars>
          <dgm:bulletEnabled val="1"/>
        </dgm:presLayoutVars>
      </dgm:prSet>
      <dgm:spPr/>
      <dgm:t>
        <a:bodyPr/>
        <a:lstStyle/>
        <a:p>
          <a:endParaRPr lang="de-DE"/>
        </a:p>
      </dgm:t>
    </dgm:pt>
    <dgm:pt modelId="{7E32E03E-76EA-49E7-BD90-B36C689A5EC2}" type="pres">
      <dgm:prSet presAssocID="{CE451C10-3371-4226-A7E5-27173303AF7F}" presName="parTrans" presStyleLbl="sibTrans2D1" presStyleIdx="3" presStyleCnt="4" custAng="0" custScaleY="108600"/>
      <dgm:spPr/>
      <dgm:t>
        <a:bodyPr/>
        <a:lstStyle/>
        <a:p>
          <a:endParaRPr lang="de-DE"/>
        </a:p>
      </dgm:t>
    </dgm:pt>
    <dgm:pt modelId="{DCC67AE5-3698-4D10-99CF-1722FD7FD2C7}" type="pres">
      <dgm:prSet presAssocID="{CE451C10-3371-4226-A7E5-27173303AF7F}" presName="connectorText" presStyleLbl="sibTrans2D1" presStyleIdx="3" presStyleCnt="4"/>
      <dgm:spPr/>
      <dgm:t>
        <a:bodyPr/>
        <a:lstStyle/>
        <a:p>
          <a:endParaRPr lang="de-DE"/>
        </a:p>
      </dgm:t>
    </dgm:pt>
    <dgm:pt modelId="{1DF762FA-F176-47BF-B8BC-D8FFD5A0CDF5}" type="pres">
      <dgm:prSet presAssocID="{2B59BAE1-8C2D-445B-B432-CED3354DF133}" presName="node" presStyleLbl="node1" presStyleIdx="3" presStyleCnt="4" custAng="0" custScaleY="108600">
        <dgm:presLayoutVars>
          <dgm:bulletEnabled val="1"/>
        </dgm:presLayoutVars>
      </dgm:prSet>
      <dgm:spPr/>
      <dgm:t>
        <a:bodyPr/>
        <a:lstStyle/>
        <a:p>
          <a:endParaRPr lang="de-DE"/>
        </a:p>
      </dgm:t>
    </dgm:pt>
  </dgm:ptLst>
  <dgm:cxnLst>
    <dgm:cxn modelId="{E1CEE76D-2759-4DB3-934F-8C415B920668}" type="presOf" srcId="{07A1D174-930D-4F66-ABE3-F6E9542795BF}" destId="{C8E7470F-4EAF-41AE-BBC6-D93CC29BC0AE}" srcOrd="0" destOrd="0" presId="urn:microsoft.com/office/officeart/2005/8/layout/radial5"/>
    <dgm:cxn modelId="{5915A109-2AE1-4A0F-B43B-B6936AFCA00B}" type="presOf" srcId="{2B59BAE1-8C2D-445B-B432-CED3354DF133}" destId="{1DF762FA-F176-47BF-B8BC-D8FFD5A0CDF5}" srcOrd="0" destOrd="0" presId="urn:microsoft.com/office/officeart/2005/8/layout/radial5"/>
    <dgm:cxn modelId="{EEF9647D-BEFC-495B-A802-8CCC2CEBE0EB}" type="presOf" srcId="{2977BC40-2819-4993-86C4-3FA308FAC26E}" destId="{E3034083-281A-4052-89F7-3EEB68ECB82C}" srcOrd="0" destOrd="0" presId="urn:microsoft.com/office/officeart/2005/8/layout/radial5"/>
    <dgm:cxn modelId="{ED9BA99F-A86A-4613-B714-C53960166C3C}" type="presOf" srcId="{ADA0D432-AFD9-4EE2-81AC-E55EB43FF3A0}" destId="{39005CE8-6E89-4698-928D-E7148CD933D2}" srcOrd="0" destOrd="0" presId="urn:microsoft.com/office/officeart/2005/8/layout/radial5"/>
    <dgm:cxn modelId="{D2897884-55D4-4D99-A6B0-A0328C2E671F}" type="presOf" srcId="{F6C63BE6-4812-4C2F-A59A-068859022697}" destId="{0D46D75E-AD63-4A70-81D5-777E2812153B}" srcOrd="0" destOrd="0" presId="urn:microsoft.com/office/officeart/2005/8/layout/radial5"/>
    <dgm:cxn modelId="{E7BD2C1A-38AC-4051-85C0-BB8775C5F4B4}" srcId="{CBAD1DF9-6042-43AD-9CB9-4A2ED10370BC}" destId="{E960BDFB-2F89-4AB6-A2BD-68F9C8CC0514}" srcOrd="2" destOrd="0" parTransId="{368F971A-31DD-4BDB-A684-B6FF64824FEA}" sibTransId="{CF1B8E04-847E-4EC9-9F45-D3678A2D960A}"/>
    <dgm:cxn modelId="{8AD55584-3848-4FEB-B448-FC4A91AC8F82}" type="presOf" srcId="{2977BC40-2819-4993-86C4-3FA308FAC26E}" destId="{7035D26D-5FEB-4C61-A9B5-F42D8E88E33F}" srcOrd="1" destOrd="0" presId="urn:microsoft.com/office/officeart/2005/8/layout/radial5"/>
    <dgm:cxn modelId="{A80DF272-322D-47CB-9104-E0326DD17C0F}" type="presOf" srcId="{43A1ADE8-4D29-4AAB-AA73-A7D1716CFF9A}" destId="{613CA6A2-8BA8-4B7E-B4D3-D7D4A8000CE7}" srcOrd="0" destOrd="0" presId="urn:microsoft.com/office/officeart/2005/8/layout/radial5"/>
    <dgm:cxn modelId="{6B41F79F-DECC-40EB-83D0-B40BFBE3DD1C}" type="presOf" srcId="{CE451C10-3371-4226-A7E5-27173303AF7F}" destId="{7E32E03E-76EA-49E7-BD90-B36C689A5EC2}" srcOrd="0" destOrd="0" presId="urn:microsoft.com/office/officeart/2005/8/layout/radial5"/>
    <dgm:cxn modelId="{44590E3E-E0E1-4E7E-BF89-C5D7CB07526B}" type="presOf" srcId="{CBAD1DF9-6042-43AD-9CB9-4A2ED10370BC}" destId="{9F48D380-A2BB-4211-B60F-0CE8506F72EE}" srcOrd="0" destOrd="0" presId="urn:microsoft.com/office/officeart/2005/8/layout/radial5"/>
    <dgm:cxn modelId="{9E7BE558-A430-4A00-9557-C003CD141458}" type="presOf" srcId="{CE451C10-3371-4226-A7E5-27173303AF7F}" destId="{DCC67AE5-3698-4D10-99CF-1722FD7FD2C7}" srcOrd="1" destOrd="0" presId="urn:microsoft.com/office/officeart/2005/8/layout/radial5"/>
    <dgm:cxn modelId="{6AC7B025-08E0-45BC-B8C8-B00C2ACFF848}" type="presOf" srcId="{F6C63BE6-4812-4C2F-A59A-068859022697}" destId="{340144F8-2BA3-402F-80A1-02833082F6A2}" srcOrd="1" destOrd="0" presId="urn:microsoft.com/office/officeart/2005/8/layout/radial5"/>
    <dgm:cxn modelId="{4F38EE2D-5B9F-4987-BE04-93BA85655B7B}" srcId="{CBAD1DF9-6042-43AD-9CB9-4A2ED10370BC}" destId="{275CD97C-C75F-4E8D-8515-19376FA432D9}" srcOrd="1" destOrd="0" parTransId="{20850257-E83E-4056-9972-12851832BCF6}" sibTransId="{2E0180F6-9E88-4BFC-B321-08ABFA1DD6B1}"/>
    <dgm:cxn modelId="{FFD66245-5DEC-4ADA-A102-3E55209474ED}" srcId="{CBAD1DF9-6042-43AD-9CB9-4A2ED10370BC}" destId="{3BFDA470-EA5C-4635-98FD-26029B28D50E}" srcOrd="0" destOrd="0" parTransId="{D5910A1B-F967-470D-9C5C-20711DE37A46}" sibTransId="{EFAF40A6-7B9C-4B2E-AC4D-ED5B7CCAA374}"/>
    <dgm:cxn modelId="{45375EA0-EBC8-4294-A0FF-5D29556B9362}" type="presOf" srcId="{3BFDA470-EA5C-4635-98FD-26029B28D50E}" destId="{0E7C062B-AAFE-40EF-B6D3-7B9A32E8BA3C}" srcOrd="0" destOrd="0" presId="urn:microsoft.com/office/officeart/2005/8/layout/radial5"/>
    <dgm:cxn modelId="{C6E72ADC-B05A-47B9-80DE-465F5284AB25}" srcId="{3BFDA470-EA5C-4635-98FD-26029B28D50E}" destId="{43A1ADE8-4D29-4AAB-AA73-A7D1716CFF9A}" srcOrd="1" destOrd="0" parTransId="{2977BC40-2819-4993-86C4-3FA308FAC26E}" sibTransId="{12D67395-E0F5-45CE-A11E-A5FA2472597E}"/>
    <dgm:cxn modelId="{05E8838C-886B-4F85-91A5-0075DAC87809}" type="presOf" srcId="{7E081C66-5366-446C-8B81-0B75CB42F3C5}" destId="{67A11C99-D7CE-4C66-9BDD-E8DFB1426D38}" srcOrd="1" destOrd="0" presId="urn:microsoft.com/office/officeart/2005/8/layout/radial5"/>
    <dgm:cxn modelId="{77083EB1-19FC-490C-A27D-470268D189F0}" srcId="{3BFDA470-EA5C-4635-98FD-26029B28D50E}" destId="{07A1D174-930D-4F66-ABE3-F6E9542795BF}" srcOrd="0" destOrd="0" parTransId="{F6C63BE6-4812-4C2F-A59A-068859022697}" sibTransId="{231AD07E-80F1-4A3C-895F-66DF7F0F9860}"/>
    <dgm:cxn modelId="{AE4BEB09-1B6C-42E8-AB6A-CCB0A9FC3B7A}" srcId="{3BFDA470-EA5C-4635-98FD-26029B28D50E}" destId="{ADA0D432-AFD9-4EE2-81AC-E55EB43FF3A0}" srcOrd="2" destOrd="0" parTransId="{7E081C66-5366-446C-8B81-0B75CB42F3C5}" sibTransId="{02350C6E-FF3C-4E2A-A114-A0FBA348AB91}"/>
    <dgm:cxn modelId="{957ECAE3-ADCC-4784-B538-61F1FD8907C6}" type="presOf" srcId="{7E081C66-5366-446C-8B81-0B75CB42F3C5}" destId="{CB840FEA-3EFE-4D59-BA8F-4997857FC2AE}" srcOrd="0" destOrd="0" presId="urn:microsoft.com/office/officeart/2005/8/layout/radial5"/>
    <dgm:cxn modelId="{A98D7094-FA8C-4A4A-A2BB-FB3797D3E685}" srcId="{3BFDA470-EA5C-4635-98FD-26029B28D50E}" destId="{2B59BAE1-8C2D-445B-B432-CED3354DF133}" srcOrd="3" destOrd="0" parTransId="{CE451C10-3371-4226-A7E5-27173303AF7F}" sibTransId="{7C850078-140A-4916-AC89-B91C2DAA8CAE}"/>
    <dgm:cxn modelId="{D6B8CD85-EC84-44D2-ABF6-C742CC30474D}" type="presParOf" srcId="{9F48D380-A2BB-4211-B60F-0CE8506F72EE}" destId="{0E7C062B-AAFE-40EF-B6D3-7B9A32E8BA3C}" srcOrd="0" destOrd="0" presId="urn:microsoft.com/office/officeart/2005/8/layout/radial5"/>
    <dgm:cxn modelId="{C34A8A0F-D6F5-4F8E-BF88-82B09FE91ECC}" type="presParOf" srcId="{9F48D380-A2BB-4211-B60F-0CE8506F72EE}" destId="{0D46D75E-AD63-4A70-81D5-777E2812153B}" srcOrd="1" destOrd="0" presId="urn:microsoft.com/office/officeart/2005/8/layout/radial5"/>
    <dgm:cxn modelId="{5C92992F-A394-47B7-BAC3-B827B9E94195}" type="presParOf" srcId="{0D46D75E-AD63-4A70-81D5-777E2812153B}" destId="{340144F8-2BA3-402F-80A1-02833082F6A2}" srcOrd="0" destOrd="0" presId="urn:microsoft.com/office/officeart/2005/8/layout/radial5"/>
    <dgm:cxn modelId="{44BD3C2A-10E3-4E60-99F1-E619F0D82B48}" type="presParOf" srcId="{9F48D380-A2BB-4211-B60F-0CE8506F72EE}" destId="{C8E7470F-4EAF-41AE-BBC6-D93CC29BC0AE}" srcOrd="2" destOrd="0" presId="urn:microsoft.com/office/officeart/2005/8/layout/radial5"/>
    <dgm:cxn modelId="{A7EF84F2-4A42-46A9-B73E-CF87F5196FF7}" type="presParOf" srcId="{9F48D380-A2BB-4211-B60F-0CE8506F72EE}" destId="{E3034083-281A-4052-89F7-3EEB68ECB82C}" srcOrd="3" destOrd="0" presId="urn:microsoft.com/office/officeart/2005/8/layout/radial5"/>
    <dgm:cxn modelId="{05DA21A6-CDCC-4635-ABFF-78323DDED637}" type="presParOf" srcId="{E3034083-281A-4052-89F7-3EEB68ECB82C}" destId="{7035D26D-5FEB-4C61-A9B5-F42D8E88E33F}" srcOrd="0" destOrd="0" presId="urn:microsoft.com/office/officeart/2005/8/layout/radial5"/>
    <dgm:cxn modelId="{7DB3D8E3-6751-4305-B2D2-C756F5A10767}" type="presParOf" srcId="{9F48D380-A2BB-4211-B60F-0CE8506F72EE}" destId="{613CA6A2-8BA8-4B7E-B4D3-D7D4A8000CE7}" srcOrd="4" destOrd="0" presId="urn:microsoft.com/office/officeart/2005/8/layout/radial5"/>
    <dgm:cxn modelId="{AE39B191-2CDB-4CCC-8FF8-6DED90332F9C}" type="presParOf" srcId="{9F48D380-A2BB-4211-B60F-0CE8506F72EE}" destId="{CB840FEA-3EFE-4D59-BA8F-4997857FC2AE}" srcOrd="5" destOrd="0" presId="urn:microsoft.com/office/officeart/2005/8/layout/radial5"/>
    <dgm:cxn modelId="{059CCC79-0BEF-4378-B4B5-0C2C4055E183}" type="presParOf" srcId="{CB840FEA-3EFE-4D59-BA8F-4997857FC2AE}" destId="{67A11C99-D7CE-4C66-9BDD-E8DFB1426D38}" srcOrd="0" destOrd="0" presId="urn:microsoft.com/office/officeart/2005/8/layout/radial5"/>
    <dgm:cxn modelId="{1CC98ECE-B55E-4BE3-A537-A945DCB67039}" type="presParOf" srcId="{9F48D380-A2BB-4211-B60F-0CE8506F72EE}" destId="{39005CE8-6E89-4698-928D-E7148CD933D2}" srcOrd="6" destOrd="0" presId="urn:microsoft.com/office/officeart/2005/8/layout/radial5"/>
    <dgm:cxn modelId="{1AAE9158-41D9-48A3-AF1B-AE185B970DC1}" type="presParOf" srcId="{9F48D380-A2BB-4211-B60F-0CE8506F72EE}" destId="{7E32E03E-76EA-49E7-BD90-B36C689A5EC2}" srcOrd="7" destOrd="0" presId="urn:microsoft.com/office/officeart/2005/8/layout/radial5"/>
    <dgm:cxn modelId="{A436A77F-30DD-467C-8863-95909FD3FD29}" type="presParOf" srcId="{7E32E03E-76EA-49E7-BD90-B36C689A5EC2}" destId="{DCC67AE5-3698-4D10-99CF-1722FD7FD2C7}" srcOrd="0" destOrd="0" presId="urn:microsoft.com/office/officeart/2005/8/layout/radial5"/>
    <dgm:cxn modelId="{03E5355E-E360-46E0-B097-06C2480B015E}" type="presParOf" srcId="{9F48D380-A2BB-4211-B60F-0CE8506F72EE}" destId="{1DF762FA-F176-47BF-B8BC-D8FFD5A0CDF5}" srcOrd="8" destOrd="0" presId="urn:microsoft.com/office/officeart/2005/8/layout/radial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7C062B-AAFE-40EF-B6D3-7B9A32E8BA3C}">
      <dsp:nvSpPr>
        <dsp:cNvPr id="0" name=""/>
        <dsp:cNvSpPr/>
      </dsp:nvSpPr>
      <dsp:spPr>
        <a:xfrm>
          <a:off x="1120650" y="1205625"/>
          <a:ext cx="789302" cy="877544"/>
        </a:xfrm>
        <a:prstGeom prst="ellips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de-DE" sz="2100" kern="1200" dirty="0" smtClean="0"/>
            <a:t>KH</a:t>
          </a:r>
          <a:endParaRPr lang="de-DE" sz="2100" kern="1200" dirty="0"/>
        </a:p>
      </dsp:txBody>
      <dsp:txXfrm>
        <a:off x="1236241" y="1334138"/>
        <a:ext cx="558120" cy="620518"/>
      </dsp:txXfrm>
    </dsp:sp>
    <dsp:sp modelId="{0D46D75E-AD63-4A70-81D5-777E2812153B}">
      <dsp:nvSpPr>
        <dsp:cNvPr id="0" name=""/>
        <dsp:cNvSpPr/>
      </dsp:nvSpPr>
      <dsp:spPr>
        <a:xfrm rot="16200000">
          <a:off x="1450527" y="940096"/>
          <a:ext cx="129547" cy="2939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e-DE" sz="1200" kern="1200"/>
        </a:p>
      </dsp:txBody>
      <dsp:txXfrm>
        <a:off x="1469959" y="1018320"/>
        <a:ext cx="90683" cy="176377"/>
      </dsp:txXfrm>
    </dsp:sp>
    <dsp:sp modelId="{C8E7470F-4EAF-41AE-BBC6-D93CC29BC0AE}">
      <dsp:nvSpPr>
        <dsp:cNvPr id="0" name=""/>
        <dsp:cNvSpPr/>
      </dsp:nvSpPr>
      <dsp:spPr>
        <a:xfrm>
          <a:off x="1117238" y="96603"/>
          <a:ext cx="796125" cy="864591"/>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smtClean="0"/>
            <a:t>Kind</a:t>
          </a:r>
          <a:endParaRPr lang="de-DE" sz="1800" kern="1200" dirty="0"/>
        </a:p>
      </dsp:txBody>
      <dsp:txXfrm>
        <a:off x="1233828" y="223219"/>
        <a:ext cx="562945" cy="611359"/>
      </dsp:txXfrm>
    </dsp:sp>
    <dsp:sp modelId="{E3034083-281A-4052-89F7-3EEB68ECB82C}">
      <dsp:nvSpPr>
        <dsp:cNvPr id="0" name=""/>
        <dsp:cNvSpPr/>
      </dsp:nvSpPr>
      <dsp:spPr>
        <a:xfrm>
          <a:off x="1980965" y="1497417"/>
          <a:ext cx="171075" cy="2939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e-DE" sz="1200" kern="1200"/>
        </a:p>
      </dsp:txBody>
      <dsp:txXfrm>
        <a:off x="1980965" y="1556209"/>
        <a:ext cx="119753" cy="176377"/>
      </dsp:txXfrm>
    </dsp:sp>
    <dsp:sp modelId="{613CA6A2-8BA8-4B7E-B4D3-D7D4A8000CE7}">
      <dsp:nvSpPr>
        <dsp:cNvPr id="0" name=""/>
        <dsp:cNvSpPr/>
      </dsp:nvSpPr>
      <dsp:spPr>
        <a:xfrm>
          <a:off x="2232737" y="1212102"/>
          <a:ext cx="796125" cy="864591"/>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smtClean="0"/>
            <a:t>Heim</a:t>
          </a:r>
          <a:endParaRPr lang="de-DE" sz="1800" kern="1200" dirty="0"/>
        </a:p>
      </dsp:txBody>
      <dsp:txXfrm>
        <a:off x="2349327" y="1338718"/>
        <a:ext cx="562945" cy="611359"/>
      </dsp:txXfrm>
    </dsp:sp>
    <dsp:sp modelId="{CB840FEA-3EFE-4D59-BA8F-4997857FC2AE}">
      <dsp:nvSpPr>
        <dsp:cNvPr id="0" name=""/>
        <dsp:cNvSpPr/>
      </dsp:nvSpPr>
      <dsp:spPr>
        <a:xfrm rot="5400000">
          <a:off x="1450527" y="2054738"/>
          <a:ext cx="129547" cy="2939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e-DE" sz="1200" kern="1200"/>
        </a:p>
      </dsp:txBody>
      <dsp:txXfrm>
        <a:off x="1469959" y="2094098"/>
        <a:ext cx="90683" cy="176377"/>
      </dsp:txXfrm>
    </dsp:sp>
    <dsp:sp modelId="{39005CE8-6E89-4698-928D-E7148CD933D2}">
      <dsp:nvSpPr>
        <dsp:cNvPr id="0" name=""/>
        <dsp:cNvSpPr/>
      </dsp:nvSpPr>
      <dsp:spPr>
        <a:xfrm>
          <a:off x="1117238" y="2327600"/>
          <a:ext cx="796125" cy="864591"/>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smtClean="0"/>
            <a:t>AD</a:t>
          </a:r>
          <a:endParaRPr lang="de-DE" sz="1800" kern="1200" dirty="0"/>
        </a:p>
      </dsp:txBody>
      <dsp:txXfrm>
        <a:off x="1233828" y="2454216"/>
        <a:ext cx="562945" cy="611359"/>
      </dsp:txXfrm>
    </dsp:sp>
    <dsp:sp modelId="{7E32E03E-76EA-49E7-BD90-B36C689A5EC2}">
      <dsp:nvSpPr>
        <dsp:cNvPr id="0" name=""/>
        <dsp:cNvSpPr/>
      </dsp:nvSpPr>
      <dsp:spPr>
        <a:xfrm rot="10800000">
          <a:off x="878561" y="1497417"/>
          <a:ext cx="171075" cy="2939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e-DE" sz="1200" kern="1200"/>
        </a:p>
      </dsp:txBody>
      <dsp:txXfrm rot="10800000">
        <a:off x="929883" y="1556209"/>
        <a:ext cx="119753" cy="176377"/>
      </dsp:txXfrm>
    </dsp:sp>
    <dsp:sp modelId="{1DF762FA-F176-47BF-B8BC-D8FFD5A0CDF5}">
      <dsp:nvSpPr>
        <dsp:cNvPr id="0" name=""/>
        <dsp:cNvSpPr/>
      </dsp:nvSpPr>
      <dsp:spPr>
        <a:xfrm>
          <a:off x="1740" y="1212102"/>
          <a:ext cx="796125" cy="864591"/>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err="1" smtClean="0"/>
            <a:t>Psych</a:t>
          </a:r>
          <a:endParaRPr lang="de-DE" sz="1800" kern="1200" dirty="0"/>
        </a:p>
      </dsp:txBody>
      <dsp:txXfrm>
        <a:off x="118330" y="1338718"/>
        <a:ext cx="562945" cy="6113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7C062B-AAFE-40EF-B6D3-7B9A32E8BA3C}">
      <dsp:nvSpPr>
        <dsp:cNvPr id="0" name=""/>
        <dsp:cNvSpPr/>
      </dsp:nvSpPr>
      <dsp:spPr>
        <a:xfrm>
          <a:off x="1260949" y="1266025"/>
          <a:ext cx="888119" cy="987409"/>
        </a:xfrm>
        <a:prstGeom prst="ellips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de-DE" sz="2100" kern="1200" dirty="0" smtClean="0"/>
            <a:t>Heim</a:t>
          </a:r>
          <a:endParaRPr lang="de-DE" sz="2100" kern="1200" dirty="0"/>
        </a:p>
      </dsp:txBody>
      <dsp:txXfrm>
        <a:off x="1391011" y="1410628"/>
        <a:ext cx="627995" cy="698203"/>
      </dsp:txXfrm>
    </dsp:sp>
    <dsp:sp modelId="{0D46D75E-AD63-4A70-81D5-777E2812153B}">
      <dsp:nvSpPr>
        <dsp:cNvPr id="0" name=""/>
        <dsp:cNvSpPr/>
      </dsp:nvSpPr>
      <dsp:spPr>
        <a:xfrm rot="16200000">
          <a:off x="1632126" y="967253"/>
          <a:ext cx="145766" cy="330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de-DE" sz="1400" kern="1200"/>
        </a:p>
      </dsp:txBody>
      <dsp:txXfrm>
        <a:off x="1653991" y="1055271"/>
        <a:ext cx="102036" cy="198457"/>
      </dsp:txXfrm>
    </dsp:sp>
    <dsp:sp modelId="{C8E7470F-4EAF-41AE-BBC6-D93CC29BC0AE}">
      <dsp:nvSpPr>
        <dsp:cNvPr id="0" name=""/>
        <dsp:cNvSpPr/>
      </dsp:nvSpPr>
      <dsp:spPr>
        <a:xfrm>
          <a:off x="1257111" y="18160"/>
          <a:ext cx="895796" cy="972834"/>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de-DE" sz="2000" kern="1200" dirty="0" smtClean="0"/>
            <a:t>Kind</a:t>
          </a:r>
          <a:endParaRPr lang="de-DE" sz="2000" kern="1200" dirty="0"/>
        </a:p>
      </dsp:txBody>
      <dsp:txXfrm>
        <a:off x="1388297" y="160628"/>
        <a:ext cx="633424" cy="687898"/>
      </dsp:txXfrm>
    </dsp:sp>
    <dsp:sp modelId="{E3034083-281A-4052-89F7-3EEB68ECB82C}">
      <dsp:nvSpPr>
        <dsp:cNvPr id="0" name=""/>
        <dsp:cNvSpPr/>
      </dsp:nvSpPr>
      <dsp:spPr>
        <a:xfrm>
          <a:off x="2228972" y="1594348"/>
          <a:ext cx="192493" cy="330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de-DE" sz="1400" kern="1200"/>
        </a:p>
      </dsp:txBody>
      <dsp:txXfrm>
        <a:off x="2228972" y="1660501"/>
        <a:ext cx="134745" cy="198457"/>
      </dsp:txXfrm>
    </dsp:sp>
    <dsp:sp modelId="{613CA6A2-8BA8-4B7E-B4D3-D7D4A8000CE7}">
      <dsp:nvSpPr>
        <dsp:cNvPr id="0" name=""/>
        <dsp:cNvSpPr/>
      </dsp:nvSpPr>
      <dsp:spPr>
        <a:xfrm>
          <a:off x="2512264" y="1273313"/>
          <a:ext cx="895796" cy="972834"/>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de-DE" sz="2000" kern="1200" dirty="0" smtClean="0"/>
            <a:t>KH</a:t>
          </a:r>
          <a:endParaRPr lang="de-DE" sz="2000" kern="1200" dirty="0"/>
        </a:p>
      </dsp:txBody>
      <dsp:txXfrm>
        <a:off x="2643450" y="1415781"/>
        <a:ext cx="633424" cy="687898"/>
      </dsp:txXfrm>
    </dsp:sp>
    <dsp:sp modelId="{CB840FEA-3EFE-4D59-BA8F-4997857FC2AE}">
      <dsp:nvSpPr>
        <dsp:cNvPr id="0" name=""/>
        <dsp:cNvSpPr/>
      </dsp:nvSpPr>
      <dsp:spPr>
        <a:xfrm rot="5400000">
          <a:off x="1632126" y="2221443"/>
          <a:ext cx="145766" cy="330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de-DE" sz="1400" kern="1200"/>
        </a:p>
      </dsp:txBody>
      <dsp:txXfrm>
        <a:off x="1653991" y="2265731"/>
        <a:ext cx="102036" cy="198457"/>
      </dsp:txXfrm>
    </dsp:sp>
    <dsp:sp modelId="{39005CE8-6E89-4698-928D-E7148CD933D2}">
      <dsp:nvSpPr>
        <dsp:cNvPr id="0" name=""/>
        <dsp:cNvSpPr/>
      </dsp:nvSpPr>
      <dsp:spPr>
        <a:xfrm>
          <a:off x="1257111" y="2528466"/>
          <a:ext cx="895796" cy="972834"/>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de-DE" sz="2000" kern="1200" dirty="0" smtClean="0"/>
            <a:t>AD</a:t>
          </a:r>
          <a:endParaRPr lang="de-DE" sz="2000" kern="1200" dirty="0"/>
        </a:p>
      </dsp:txBody>
      <dsp:txXfrm>
        <a:off x="1388297" y="2670934"/>
        <a:ext cx="633424" cy="687898"/>
      </dsp:txXfrm>
    </dsp:sp>
    <dsp:sp modelId="{7E32E03E-76EA-49E7-BD90-B36C689A5EC2}">
      <dsp:nvSpPr>
        <dsp:cNvPr id="0" name=""/>
        <dsp:cNvSpPr/>
      </dsp:nvSpPr>
      <dsp:spPr>
        <a:xfrm rot="10800000">
          <a:off x="988553" y="1594348"/>
          <a:ext cx="192493" cy="330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de-DE" sz="1400" kern="1200"/>
        </a:p>
      </dsp:txBody>
      <dsp:txXfrm rot="10800000">
        <a:off x="1046301" y="1660501"/>
        <a:ext cx="134745" cy="198457"/>
      </dsp:txXfrm>
    </dsp:sp>
    <dsp:sp modelId="{1DF762FA-F176-47BF-B8BC-D8FFD5A0CDF5}">
      <dsp:nvSpPr>
        <dsp:cNvPr id="0" name=""/>
        <dsp:cNvSpPr/>
      </dsp:nvSpPr>
      <dsp:spPr>
        <a:xfrm>
          <a:off x="1958" y="1273313"/>
          <a:ext cx="895796" cy="972834"/>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de-DE" sz="2000" kern="1200" dirty="0" err="1" smtClean="0"/>
            <a:t>Psych</a:t>
          </a:r>
          <a:endParaRPr lang="de-DE" sz="2000" kern="1200" dirty="0"/>
        </a:p>
      </dsp:txBody>
      <dsp:txXfrm>
        <a:off x="133144" y="1415781"/>
        <a:ext cx="633424" cy="6878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A6E7F7-A989-4EFE-99B4-55E2C403B888}">
      <dsp:nvSpPr>
        <dsp:cNvPr id="0" name=""/>
        <dsp:cNvSpPr/>
      </dsp:nvSpPr>
      <dsp:spPr>
        <a:xfrm>
          <a:off x="1112694" y="1043641"/>
          <a:ext cx="625513" cy="62551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de-DE" sz="2000" b="1" kern="1200" dirty="0" smtClean="0"/>
            <a:t>KH</a:t>
          </a:r>
          <a:endParaRPr lang="de-DE" sz="2000" b="1" kern="1200" dirty="0"/>
        </a:p>
      </dsp:txBody>
      <dsp:txXfrm>
        <a:off x="1204298" y="1135245"/>
        <a:ext cx="442305" cy="442305"/>
      </dsp:txXfrm>
    </dsp:sp>
    <dsp:sp modelId="{D9DDC56D-4C0C-4031-A89B-BFD5A1761283}">
      <dsp:nvSpPr>
        <dsp:cNvPr id="0" name=""/>
        <dsp:cNvSpPr/>
      </dsp:nvSpPr>
      <dsp:spPr>
        <a:xfrm rot="16200000">
          <a:off x="1358862" y="815433"/>
          <a:ext cx="133178" cy="2126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de-DE" sz="900" kern="1200"/>
        </a:p>
      </dsp:txBody>
      <dsp:txXfrm>
        <a:off x="1378839" y="877945"/>
        <a:ext cx="93225" cy="127604"/>
      </dsp:txXfrm>
    </dsp:sp>
    <dsp:sp modelId="{DBC3BF31-DAB4-4411-9757-628875D2B269}">
      <dsp:nvSpPr>
        <dsp:cNvPr id="0" name=""/>
        <dsp:cNvSpPr/>
      </dsp:nvSpPr>
      <dsp:spPr>
        <a:xfrm>
          <a:off x="1034505" y="10470"/>
          <a:ext cx="781891" cy="781891"/>
        </a:xfrm>
        <a:prstGeom prst="ellipse">
          <a:avLst/>
        </a:prstGeom>
        <a:solidFill>
          <a:srgbClr val="00FF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b="1" kern="1200" dirty="0" smtClean="0">
              <a:solidFill>
                <a:schemeClr val="tx2"/>
              </a:solidFill>
            </a:rPr>
            <a:t>Heim B</a:t>
          </a:r>
          <a:endParaRPr lang="de-DE" sz="1400" b="1" kern="1200" dirty="0">
            <a:solidFill>
              <a:schemeClr val="tx2"/>
            </a:solidFill>
          </a:endParaRPr>
        </a:p>
      </dsp:txBody>
      <dsp:txXfrm>
        <a:off x="1149010" y="124975"/>
        <a:ext cx="552881" cy="552881"/>
      </dsp:txXfrm>
    </dsp:sp>
    <dsp:sp modelId="{562C8244-6B41-4071-87B0-60D05840B744}">
      <dsp:nvSpPr>
        <dsp:cNvPr id="0" name=""/>
        <dsp:cNvSpPr/>
      </dsp:nvSpPr>
      <dsp:spPr>
        <a:xfrm>
          <a:off x="1793489" y="1250061"/>
          <a:ext cx="133178" cy="2126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de-DE" sz="900" kern="1200"/>
        </a:p>
      </dsp:txBody>
      <dsp:txXfrm>
        <a:off x="1793489" y="1292596"/>
        <a:ext cx="93225" cy="127604"/>
      </dsp:txXfrm>
    </dsp:sp>
    <dsp:sp modelId="{A972379F-B823-42CF-882B-19D613241599}">
      <dsp:nvSpPr>
        <dsp:cNvPr id="0" name=""/>
        <dsp:cNvSpPr/>
      </dsp:nvSpPr>
      <dsp:spPr>
        <a:xfrm>
          <a:off x="1989488" y="965452"/>
          <a:ext cx="781891" cy="781891"/>
        </a:xfrm>
        <a:prstGeom prst="ellipse">
          <a:avLst/>
        </a:prstGeom>
        <a:solidFill>
          <a:srgbClr val="CC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b="1" kern="1200" dirty="0" smtClean="0">
              <a:solidFill>
                <a:schemeClr val="tx2"/>
              </a:solidFill>
            </a:rPr>
            <a:t>Schule 1</a:t>
          </a:r>
          <a:endParaRPr lang="de-DE" sz="1400" b="1" kern="1200" dirty="0">
            <a:solidFill>
              <a:schemeClr val="tx2"/>
            </a:solidFill>
          </a:endParaRPr>
        </a:p>
      </dsp:txBody>
      <dsp:txXfrm>
        <a:off x="2103993" y="1079957"/>
        <a:ext cx="552881" cy="552881"/>
      </dsp:txXfrm>
    </dsp:sp>
    <dsp:sp modelId="{4D31F634-555A-4CD8-B6B9-C13790E597FA}">
      <dsp:nvSpPr>
        <dsp:cNvPr id="0" name=""/>
        <dsp:cNvSpPr/>
      </dsp:nvSpPr>
      <dsp:spPr>
        <a:xfrm rot="5400000">
          <a:off x="1358862" y="1684688"/>
          <a:ext cx="133178" cy="2126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de-DE" sz="900" kern="1200"/>
        </a:p>
      </dsp:txBody>
      <dsp:txXfrm>
        <a:off x="1378839" y="1707247"/>
        <a:ext cx="93225" cy="127604"/>
      </dsp:txXfrm>
    </dsp:sp>
    <dsp:sp modelId="{B937133A-8708-48F3-BFFB-E0554CBD5C7A}">
      <dsp:nvSpPr>
        <dsp:cNvPr id="0" name=""/>
        <dsp:cNvSpPr/>
      </dsp:nvSpPr>
      <dsp:spPr>
        <a:xfrm>
          <a:off x="1034505" y="1920435"/>
          <a:ext cx="781891" cy="781891"/>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b="1" kern="1200" dirty="0" smtClean="0">
              <a:solidFill>
                <a:schemeClr val="tx2"/>
              </a:solidFill>
            </a:rPr>
            <a:t>AD A</a:t>
          </a:r>
          <a:endParaRPr lang="de-DE" sz="1400" b="1" kern="1200" dirty="0">
            <a:solidFill>
              <a:schemeClr val="tx2"/>
            </a:solidFill>
          </a:endParaRPr>
        </a:p>
      </dsp:txBody>
      <dsp:txXfrm>
        <a:off x="1149010" y="2034940"/>
        <a:ext cx="552881" cy="552881"/>
      </dsp:txXfrm>
    </dsp:sp>
    <dsp:sp modelId="{B80A8913-A103-4CA8-813C-ABA0C171642B}">
      <dsp:nvSpPr>
        <dsp:cNvPr id="0" name=""/>
        <dsp:cNvSpPr/>
      </dsp:nvSpPr>
      <dsp:spPr>
        <a:xfrm rot="10800000">
          <a:off x="924234" y="1250061"/>
          <a:ext cx="133178" cy="2126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de-DE" sz="900" kern="1200"/>
        </a:p>
      </dsp:txBody>
      <dsp:txXfrm rot="10800000">
        <a:off x="964187" y="1292596"/>
        <a:ext cx="93225" cy="127604"/>
      </dsp:txXfrm>
    </dsp:sp>
    <dsp:sp modelId="{0A41E8E6-DEFB-4E13-92B3-8BF16375FE41}">
      <dsp:nvSpPr>
        <dsp:cNvPr id="0" name=""/>
        <dsp:cNvSpPr/>
      </dsp:nvSpPr>
      <dsp:spPr>
        <a:xfrm>
          <a:off x="79523" y="965452"/>
          <a:ext cx="781891" cy="781891"/>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b="1" kern="1200" dirty="0" err="1" smtClean="0">
              <a:solidFill>
                <a:schemeClr val="tx2"/>
              </a:solidFill>
            </a:rPr>
            <a:t>Päd</a:t>
          </a:r>
          <a:endParaRPr lang="de-DE" sz="1400" b="1" kern="1200" dirty="0">
            <a:solidFill>
              <a:schemeClr val="tx2"/>
            </a:solidFill>
          </a:endParaRPr>
        </a:p>
      </dsp:txBody>
      <dsp:txXfrm>
        <a:off x="194028" y="1079957"/>
        <a:ext cx="552881" cy="5528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A6E7F7-A989-4EFE-99B4-55E2C403B888}">
      <dsp:nvSpPr>
        <dsp:cNvPr id="0" name=""/>
        <dsp:cNvSpPr/>
      </dsp:nvSpPr>
      <dsp:spPr>
        <a:xfrm>
          <a:off x="1765686" y="1045112"/>
          <a:ext cx="755676" cy="755676"/>
        </a:xfrm>
        <a:prstGeom prst="ellipse">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b="1" kern="1200" dirty="0" smtClean="0">
              <a:solidFill>
                <a:schemeClr val="tx2"/>
              </a:solidFill>
            </a:rPr>
            <a:t>Heim A</a:t>
          </a:r>
          <a:endParaRPr lang="de-DE" sz="1400" b="1" kern="1200" dirty="0">
            <a:solidFill>
              <a:schemeClr val="tx2"/>
            </a:solidFill>
          </a:endParaRPr>
        </a:p>
      </dsp:txBody>
      <dsp:txXfrm>
        <a:off x="1876352" y="1155778"/>
        <a:ext cx="534344" cy="534344"/>
      </dsp:txXfrm>
    </dsp:sp>
    <dsp:sp modelId="{D9DDC56D-4C0C-4031-A89B-BFD5A1761283}">
      <dsp:nvSpPr>
        <dsp:cNvPr id="0" name=""/>
        <dsp:cNvSpPr/>
      </dsp:nvSpPr>
      <dsp:spPr>
        <a:xfrm rot="16200000">
          <a:off x="2067151" y="776869"/>
          <a:ext cx="152747" cy="2569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de-DE" sz="1100" kern="1200"/>
        </a:p>
      </dsp:txBody>
      <dsp:txXfrm>
        <a:off x="2090063" y="851167"/>
        <a:ext cx="106923" cy="154157"/>
      </dsp:txXfrm>
    </dsp:sp>
    <dsp:sp modelId="{DBC3BF31-DAB4-4411-9757-628875D2B269}">
      <dsp:nvSpPr>
        <dsp:cNvPr id="0" name=""/>
        <dsp:cNvSpPr/>
      </dsp:nvSpPr>
      <dsp:spPr>
        <a:xfrm>
          <a:off x="1765686" y="1233"/>
          <a:ext cx="755676" cy="7556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b="1" kern="1200" dirty="0" smtClean="0">
              <a:solidFill>
                <a:schemeClr val="bg1"/>
              </a:solidFill>
            </a:rPr>
            <a:t>KH </a:t>
          </a:r>
          <a:endParaRPr lang="de-DE" sz="1400" b="1" kern="1200" dirty="0">
            <a:solidFill>
              <a:schemeClr val="bg1"/>
            </a:solidFill>
          </a:endParaRPr>
        </a:p>
      </dsp:txBody>
      <dsp:txXfrm>
        <a:off x="1876352" y="111899"/>
        <a:ext cx="534344" cy="534344"/>
      </dsp:txXfrm>
    </dsp:sp>
    <dsp:sp modelId="{562C8244-6B41-4071-87B0-60D05840B744}">
      <dsp:nvSpPr>
        <dsp:cNvPr id="0" name=""/>
        <dsp:cNvSpPr/>
      </dsp:nvSpPr>
      <dsp:spPr>
        <a:xfrm rot="44688">
          <a:off x="2587767" y="1301301"/>
          <a:ext cx="160081" cy="2569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de-DE" sz="1100" kern="1200"/>
        </a:p>
      </dsp:txBody>
      <dsp:txXfrm>
        <a:off x="2587769" y="1352375"/>
        <a:ext cx="112057" cy="154157"/>
      </dsp:txXfrm>
    </dsp:sp>
    <dsp:sp modelId="{A972379F-B823-42CF-882B-19D613241599}">
      <dsp:nvSpPr>
        <dsp:cNvPr id="0" name=""/>
        <dsp:cNvSpPr/>
      </dsp:nvSpPr>
      <dsp:spPr>
        <a:xfrm>
          <a:off x="2823314" y="1058861"/>
          <a:ext cx="755676" cy="755676"/>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de-DE" sz="1300" b="1" kern="1200" dirty="0" smtClean="0">
              <a:solidFill>
                <a:schemeClr val="tx2"/>
              </a:solidFill>
            </a:rPr>
            <a:t>Schule 2</a:t>
          </a:r>
          <a:endParaRPr lang="de-DE" sz="1300" b="1" kern="1200" dirty="0">
            <a:solidFill>
              <a:schemeClr val="tx2"/>
            </a:solidFill>
          </a:endParaRPr>
        </a:p>
      </dsp:txBody>
      <dsp:txXfrm>
        <a:off x="2933980" y="1169527"/>
        <a:ext cx="534344" cy="534344"/>
      </dsp:txXfrm>
    </dsp:sp>
    <dsp:sp modelId="{4D31F634-555A-4CD8-B6B9-C13790E597FA}">
      <dsp:nvSpPr>
        <dsp:cNvPr id="0" name=""/>
        <dsp:cNvSpPr/>
      </dsp:nvSpPr>
      <dsp:spPr>
        <a:xfrm rot="5400000">
          <a:off x="2059864" y="1825438"/>
          <a:ext cx="167321" cy="2569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de-DE" sz="1100" kern="1200"/>
        </a:p>
      </dsp:txBody>
      <dsp:txXfrm>
        <a:off x="2084962" y="1851726"/>
        <a:ext cx="117125" cy="154157"/>
      </dsp:txXfrm>
    </dsp:sp>
    <dsp:sp modelId="{B937133A-8708-48F3-BFFB-E0554CBD5C7A}">
      <dsp:nvSpPr>
        <dsp:cNvPr id="0" name=""/>
        <dsp:cNvSpPr/>
      </dsp:nvSpPr>
      <dsp:spPr>
        <a:xfrm>
          <a:off x="1765686" y="2116488"/>
          <a:ext cx="755676" cy="755676"/>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b="1" kern="1200" dirty="0" smtClean="0">
              <a:solidFill>
                <a:schemeClr val="tx2"/>
              </a:solidFill>
            </a:rPr>
            <a:t>AD A</a:t>
          </a:r>
          <a:endParaRPr lang="de-DE" sz="1400" b="1" kern="1200" dirty="0">
            <a:solidFill>
              <a:schemeClr val="tx2"/>
            </a:solidFill>
          </a:endParaRPr>
        </a:p>
      </dsp:txBody>
      <dsp:txXfrm>
        <a:off x="1876352" y="2227154"/>
        <a:ext cx="534344" cy="534344"/>
      </dsp:txXfrm>
    </dsp:sp>
    <dsp:sp modelId="{B80A8913-A103-4CA8-813C-ABA0C171642B}">
      <dsp:nvSpPr>
        <dsp:cNvPr id="0" name=""/>
        <dsp:cNvSpPr/>
      </dsp:nvSpPr>
      <dsp:spPr>
        <a:xfrm rot="10755312">
          <a:off x="1539200" y="1301301"/>
          <a:ext cx="160081" cy="2569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de-DE" sz="1100" kern="1200"/>
        </a:p>
      </dsp:txBody>
      <dsp:txXfrm rot="10800000">
        <a:off x="1587222" y="1352375"/>
        <a:ext cx="112057" cy="154157"/>
      </dsp:txXfrm>
    </dsp:sp>
    <dsp:sp modelId="{0A41E8E6-DEFB-4E13-92B3-8BF16375FE41}">
      <dsp:nvSpPr>
        <dsp:cNvPr id="0" name=""/>
        <dsp:cNvSpPr/>
      </dsp:nvSpPr>
      <dsp:spPr>
        <a:xfrm>
          <a:off x="708059" y="1058861"/>
          <a:ext cx="755676" cy="755676"/>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b="1" kern="1200" dirty="0" err="1" smtClean="0">
              <a:solidFill>
                <a:schemeClr val="tx2"/>
              </a:solidFill>
            </a:rPr>
            <a:t>Päd</a:t>
          </a:r>
          <a:r>
            <a:rPr lang="de-DE" sz="1400" b="1" kern="1200" dirty="0" smtClean="0">
              <a:solidFill>
                <a:schemeClr val="tx2"/>
              </a:solidFill>
            </a:rPr>
            <a:t> </a:t>
          </a:r>
          <a:endParaRPr lang="de-DE" sz="1400" b="1" kern="1200" dirty="0">
            <a:solidFill>
              <a:schemeClr val="tx2"/>
            </a:solidFill>
          </a:endParaRPr>
        </a:p>
      </dsp:txBody>
      <dsp:txXfrm>
        <a:off x="818725" y="1169527"/>
        <a:ext cx="534344" cy="5343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A6E7F7-A989-4EFE-99B4-55E2C403B888}">
      <dsp:nvSpPr>
        <dsp:cNvPr id="0" name=""/>
        <dsp:cNvSpPr/>
      </dsp:nvSpPr>
      <dsp:spPr>
        <a:xfrm>
          <a:off x="1476840" y="1080151"/>
          <a:ext cx="771157" cy="771157"/>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sz="1600" b="1" kern="1200" dirty="0" smtClean="0"/>
            <a:t>AD B</a:t>
          </a:r>
          <a:endParaRPr lang="de-DE" sz="1600" b="1" kern="1200" dirty="0"/>
        </a:p>
      </dsp:txBody>
      <dsp:txXfrm>
        <a:off x="1589773" y="1193084"/>
        <a:ext cx="545291" cy="545291"/>
      </dsp:txXfrm>
    </dsp:sp>
    <dsp:sp modelId="{D9DDC56D-4C0C-4031-A89B-BFD5A1761283}">
      <dsp:nvSpPr>
        <dsp:cNvPr id="0" name=""/>
        <dsp:cNvSpPr/>
      </dsp:nvSpPr>
      <dsp:spPr>
        <a:xfrm rot="16212960">
          <a:off x="1782552" y="799192"/>
          <a:ext cx="163770" cy="2621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de-DE" sz="1100" kern="1200"/>
        </a:p>
      </dsp:txBody>
      <dsp:txXfrm>
        <a:off x="1807025" y="876196"/>
        <a:ext cx="114639" cy="157315"/>
      </dsp:txXfrm>
    </dsp:sp>
    <dsp:sp modelId="{DBC3BF31-DAB4-4411-9757-628875D2B269}">
      <dsp:nvSpPr>
        <dsp:cNvPr id="0" name=""/>
        <dsp:cNvSpPr/>
      </dsp:nvSpPr>
      <dsp:spPr>
        <a:xfrm>
          <a:off x="1480912" y="0"/>
          <a:ext cx="771157" cy="77115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b="1" kern="1200" dirty="0" smtClean="0">
              <a:solidFill>
                <a:schemeClr val="bg1"/>
              </a:solidFill>
            </a:rPr>
            <a:t>KH</a:t>
          </a:r>
          <a:r>
            <a:rPr lang="de-DE" sz="1400" b="1" kern="1200" dirty="0" smtClean="0">
              <a:solidFill>
                <a:schemeClr val="tx2"/>
              </a:solidFill>
            </a:rPr>
            <a:t> </a:t>
          </a:r>
          <a:endParaRPr lang="de-DE" sz="1400" b="1" kern="1200" dirty="0">
            <a:solidFill>
              <a:schemeClr val="tx2"/>
            </a:solidFill>
          </a:endParaRPr>
        </a:p>
      </dsp:txBody>
      <dsp:txXfrm>
        <a:off x="1593845" y="112933"/>
        <a:ext cx="545291" cy="545291"/>
      </dsp:txXfrm>
    </dsp:sp>
    <dsp:sp modelId="{562C8244-6B41-4071-87B0-60D05840B744}">
      <dsp:nvSpPr>
        <dsp:cNvPr id="0" name=""/>
        <dsp:cNvSpPr/>
      </dsp:nvSpPr>
      <dsp:spPr>
        <a:xfrm>
          <a:off x="2315691" y="1334633"/>
          <a:ext cx="163080" cy="2621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de-DE" sz="1100" kern="1200"/>
        </a:p>
      </dsp:txBody>
      <dsp:txXfrm>
        <a:off x="2315691" y="1387072"/>
        <a:ext cx="114156" cy="157315"/>
      </dsp:txXfrm>
    </dsp:sp>
    <dsp:sp modelId="{A972379F-B823-42CF-882B-19D613241599}">
      <dsp:nvSpPr>
        <dsp:cNvPr id="0" name=""/>
        <dsp:cNvSpPr/>
      </dsp:nvSpPr>
      <dsp:spPr>
        <a:xfrm>
          <a:off x="2555697" y="1080151"/>
          <a:ext cx="771157" cy="771157"/>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b="1" kern="1200" dirty="0" smtClean="0">
              <a:solidFill>
                <a:schemeClr val="tx2"/>
              </a:solidFill>
            </a:rPr>
            <a:t>Schule 2</a:t>
          </a:r>
          <a:endParaRPr lang="de-DE" sz="1400" b="1" kern="1200" dirty="0">
            <a:solidFill>
              <a:schemeClr val="tx2"/>
            </a:solidFill>
          </a:endParaRPr>
        </a:p>
      </dsp:txBody>
      <dsp:txXfrm>
        <a:off x="2668630" y="1193084"/>
        <a:ext cx="545291" cy="545291"/>
      </dsp:txXfrm>
    </dsp:sp>
    <dsp:sp modelId="{4D31F634-555A-4CD8-B6B9-C13790E597FA}">
      <dsp:nvSpPr>
        <dsp:cNvPr id="0" name=""/>
        <dsp:cNvSpPr/>
      </dsp:nvSpPr>
      <dsp:spPr>
        <a:xfrm rot="5345733">
          <a:off x="1788953" y="1870072"/>
          <a:ext cx="163837" cy="2621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de-DE" sz="1100" kern="1200"/>
        </a:p>
      </dsp:txBody>
      <dsp:txXfrm>
        <a:off x="1813141" y="1897939"/>
        <a:ext cx="114686" cy="157315"/>
      </dsp:txXfrm>
    </dsp:sp>
    <dsp:sp modelId="{B937133A-8708-48F3-BFFB-E0554CBD5C7A}">
      <dsp:nvSpPr>
        <dsp:cNvPr id="0" name=""/>
        <dsp:cNvSpPr/>
      </dsp:nvSpPr>
      <dsp:spPr>
        <a:xfrm>
          <a:off x="1493892" y="2160302"/>
          <a:ext cx="771157" cy="771157"/>
        </a:xfrm>
        <a:prstGeom prst="ellipse">
          <a:avLst/>
        </a:prstGeom>
        <a:solidFill>
          <a:srgbClr val="00FF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b="1" kern="1200" dirty="0" smtClean="0">
              <a:solidFill>
                <a:schemeClr val="tx2"/>
              </a:solidFill>
            </a:rPr>
            <a:t>Heim B</a:t>
          </a:r>
          <a:endParaRPr lang="de-DE" sz="1400" b="1" kern="1200" dirty="0">
            <a:solidFill>
              <a:schemeClr val="tx2"/>
            </a:solidFill>
          </a:endParaRPr>
        </a:p>
      </dsp:txBody>
      <dsp:txXfrm>
        <a:off x="1606825" y="2273235"/>
        <a:ext cx="545291" cy="545291"/>
      </dsp:txXfrm>
    </dsp:sp>
    <dsp:sp modelId="{B80A8913-A103-4CA8-813C-ABA0C171642B}">
      <dsp:nvSpPr>
        <dsp:cNvPr id="0" name=""/>
        <dsp:cNvSpPr/>
      </dsp:nvSpPr>
      <dsp:spPr>
        <a:xfrm rot="10800000">
          <a:off x="1246065" y="1334633"/>
          <a:ext cx="163080" cy="2621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de-DE" sz="1100" kern="1200"/>
        </a:p>
      </dsp:txBody>
      <dsp:txXfrm rot="10800000">
        <a:off x="1294989" y="1387072"/>
        <a:ext cx="114156" cy="157315"/>
      </dsp:txXfrm>
    </dsp:sp>
    <dsp:sp modelId="{0A41E8E6-DEFB-4E13-92B3-8BF16375FE41}">
      <dsp:nvSpPr>
        <dsp:cNvPr id="0" name=""/>
        <dsp:cNvSpPr/>
      </dsp:nvSpPr>
      <dsp:spPr>
        <a:xfrm>
          <a:off x="397982" y="1080151"/>
          <a:ext cx="771157" cy="771157"/>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b="1" kern="1200" dirty="0" err="1" smtClean="0">
              <a:solidFill>
                <a:schemeClr val="tx2"/>
              </a:solidFill>
            </a:rPr>
            <a:t>Päd</a:t>
          </a:r>
          <a:endParaRPr lang="de-DE" sz="1400" b="1" kern="1200" dirty="0">
            <a:solidFill>
              <a:schemeClr val="tx2"/>
            </a:solidFill>
          </a:endParaRPr>
        </a:p>
      </dsp:txBody>
      <dsp:txXfrm>
        <a:off x="510915" y="1193084"/>
        <a:ext cx="545291" cy="54529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7C062B-AAFE-40EF-B6D3-7B9A32E8BA3C}">
      <dsp:nvSpPr>
        <dsp:cNvPr id="0" name=""/>
        <dsp:cNvSpPr/>
      </dsp:nvSpPr>
      <dsp:spPr>
        <a:xfrm>
          <a:off x="1915418" y="1089883"/>
          <a:ext cx="799023" cy="888352"/>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smtClean="0"/>
            <a:t>Heim</a:t>
          </a:r>
          <a:endParaRPr lang="de-DE" sz="1800" kern="1200" dirty="0"/>
        </a:p>
      </dsp:txBody>
      <dsp:txXfrm>
        <a:off x="2032432" y="1219979"/>
        <a:ext cx="564995" cy="628160"/>
      </dsp:txXfrm>
    </dsp:sp>
    <dsp:sp modelId="{0D46D75E-AD63-4A70-81D5-777E2812153B}">
      <dsp:nvSpPr>
        <dsp:cNvPr id="0" name=""/>
        <dsp:cNvSpPr/>
      </dsp:nvSpPr>
      <dsp:spPr>
        <a:xfrm rot="16200000">
          <a:off x="2249547" y="821429"/>
          <a:ext cx="130765" cy="29758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e-DE" sz="1200" kern="1200"/>
        </a:p>
      </dsp:txBody>
      <dsp:txXfrm>
        <a:off x="2269162" y="900560"/>
        <a:ext cx="91536" cy="178549"/>
      </dsp:txXfrm>
    </dsp:sp>
    <dsp:sp modelId="{C8E7470F-4EAF-41AE-BBC6-D93CC29BC0AE}">
      <dsp:nvSpPr>
        <dsp:cNvPr id="0" name=""/>
        <dsp:cNvSpPr/>
      </dsp:nvSpPr>
      <dsp:spPr>
        <a:xfrm>
          <a:off x="1911964" y="-32085"/>
          <a:ext cx="805930" cy="8752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smtClean="0"/>
            <a:t>Kind</a:t>
          </a:r>
          <a:endParaRPr lang="de-DE" sz="1800" kern="1200" dirty="0"/>
        </a:p>
      </dsp:txBody>
      <dsp:txXfrm>
        <a:off x="2029990" y="96091"/>
        <a:ext cx="569878" cy="618888"/>
      </dsp:txXfrm>
    </dsp:sp>
    <dsp:sp modelId="{E3034083-281A-4052-89F7-3EEB68ECB82C}">
      <dsp:nvSpPr>
        <dsp:cNvPr id="0" name=""/>
        <dsp:cNvSpPr/>
      </dsp:nvSpPr>
      <dsp:spPr>
        <a:xfrm>
          <a:off x="2786172" y="1385268"/>
          <a:ext cx="172805" cy="29758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e-DE" sz="1200" kern="1200"/>
        </a:p>
      </dsp:txBody>
      <dsp:txXfrm>
        <a:off x="2786172" y="1444784"/>
        <a:ext cx="120964" cy="178549"/>
      </dsp:txXfrm>
    </dsp:sp>
    <dsp:sp modelId="{613CA6A2-8BA8-4B7E-B4D3-D7D4A8000CE7}">
      <dsp:nvSpPr>
        <dsp:cNvPr id="0" name=""/>
        <dsp:cNvSpPr/>
      </dsp:nvSpPr>
      <dsp:spPr>
        <a:xfrm>
          <a:off x="3040489" y="1096439"/>
          <a:ext cx="805930" cy="8752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smtClean="0"/>
            <a:t>KH</a:t>
          </a:r>
          <a:endParaRPr lang="de-DE" sz="1800" kern="1200" dirty="0"/>
        </a:p>
      </dsp:txBody>
      <dsp:txXfrm>
        <a:off x="3158515" y="1224615"/>
        <a:ext cx="569878" cy="618888"/>
      </dsp:txXfrm>
    </dsp:sp>
    <dsp:sp modelId="{CB840FEA-3EFE-4D59-BA8F-4997857FC2AE}">
      <dsp:nvSpPr>
        <dsp:cNvPr id="0" name=""/>
        <dsp:cNvSpPr/>
      </dsp:nvSpPr>
      <dsp:spPr>
        <a:xfrm rot="5400000">
          <a:off x="2249547" y="1949108"/>
          <a:ext cx="130765" cy="29758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e-DE" sz="1200" kern="1200"/>
        </a:p>
      </dsp:txBody>
      <dsp:txXfrm>
        <a:off x="2269162" y="1989010"/>
        <a:ext cx="91536" cy="178549"/>
      </dsp:txXfrm>
    </dsp:sp>
    <dsp:sp modelId="{39005CE8-6E89-4698-928D-E7148CD933D2}">
      <dsp:nvSpPr>
        <dsp:cNvPr id="0" name=""/>
        <dsp:cNvSpPr/>
      </dsp:nvSpPr>
      <dsp:spPr>
        <a:xfrm>
          <a:off x="1911964" y="2224963"/>
          <a:ext cx="805930" cy="8752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smtClean="0"/>
            <a:t>AD</a:t>
          </a:r>
          <a:endParaRPr lang="de-DE" sz="1800" kern="1200" dirty="0"/>
        </a:p>
      </dsp:txBody>
      <dsp:txXfrm>
        <a:off x="2029990" y="2353139"/>
        <a:ext cx="569878" cy="618888"/>
      </dsp:txXfrm>
    </dsp:sp>
    <dsp:sp modelId="{7E32E03E-76EA-49E7-BD90-B36C689A5EC2}">
      <dsp:nvSpPr>
        <dsp:cNvPr id="0" name=""/>
        <dsp:cNvSpPr/>
      </dsp:nvSpPr>
      <dsp:spPr>
        <a:xfrm rot="10800000">
          <a:off x="1670882" y="1385268"/>
          <a:ext cx="172805" cy="29758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e-DE" sz="1200" kern="1200"/>
        </a:p>
      </dsp:txBody>
      <dsp:txXfrm rot="10800000">
        <a:off x="1722723" y="1444784"/>
        <a:ext cx="120964" cy="178549"/>
      </dsp:txXfrm>
    </dsp:sp>
    <dsp:sp modelId="{1DF762FA-F176-47BF-B8BC-D8FFD5A0CDF5}">
      <dsp:nvSpPr>
        <dsp:cNvPr id="0" name=""/>
        <dsp:cNvSpPr/>
      </dsp:nvSpPr>
      <dsp:spPr>
        <a:xfrm>
          <a:off x="783440" y="1096439"/>
          <a:ext cx="805930" cy="8752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err="1" smtClean="0"/>
            <a:t>Psych</a:t>
          </a:r>
          <a:endParaRPr lang="de-DE" sz="1800" kern="1200" dirty="0"/>
        </a:p>
      </dsp:txBody>
      <dsp:txXfrm>
        <a:off x="901466" y="1224615"/>
        <a:ext cx="569878" cy="6188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7C062B-AAFE-40EF-B6D3-7B9A32E8BA3C}">
      <dsp:nvSpPr>
        <dsp:cNvPr id="0" name=""/>
        <dsp:cNvSpPr/>
      </dsp:nvSpPr>
      <dsp:spPr>
        <a:xfrm>
          <a:off x="1483934" y="1056463"/>
          <a:ext cx="774485" cy="86107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de-DE" sz="2100" kern="1200" dirty="0" smtClean="0"/>
            <a:t>KH</a:t>
          </a:r>
          <a:endParaRPr lang="de-DE" sz="2100" kern="1200" dirty="0"/>
        </a:p>
      </dsp:txBody>
      <dsp:txXfrm>
        <a:off x="1597355" y="1182564"/>
        <a:ext cx="547643" cy="608869"/>
      </dsp:txXfrm>
    </dsp:sp>
    <dsp:sp modelId="{0D46D75E-AD63-4A70-81D5-777E2812153B}">
      <dsp:nvSpPr>
        <dsp:cNvPr id="0" name=""/>
        <dsp:cNvSpPr/>
      </dsp:nvSpPr>
      <dsp:spPr>
        <a:xfrm rot="16200000">
          <a:off x="1807802" y="796255"/>
          <a:ext cx="126748" cy="2884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e-DE" sz="1200" kern="1200"/>
        </a:p>
      </dsp:txBody>
      <dsp:txXfrm>
        <a:off x="1826814" y="872955"/>
        <a:ext cx="88724" cy="173066"/>
      </dsp:txXfrm>
    </dsp:sp>
    <dsp:sp modelId="{C8E7470F-4EAF-41AE-BBC6-D93CC29BC0AE}">
      <dsp:nvSpPr>
        <dsp:cNvPr id="0" name=""/>
        <dsp:cNvSpPr/>
      </dsp:nvSpPr>
      <dsp:spPr>
        <a:xfrm>
          <a:off x="1480587" y="-31045"/>
          <a:ext cx="781179" cy="84836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de-DE" sz="1700" kern="1200" dirty="0" smtClean="0"/>
            <a:t>Kind</a:t>
          </a:r>
          <a:endParaRPr lang="de-DE" sz="1700" kern="1200" dirty="0"/>
        </a:p>
      </dsp:txBody>
      <dsp:txXfrm>
        <a:off x="1594988" y="93195"/>
        <a:ext cx="552377" cy="599881"/>
      </dsp:txXfrm>
    </dsp:sp>
    <dsp:sp modelId="{E3034083-281A-4052-89F7-3EEB68ECB82C}">
      <dsp:nvSpPr>
        <dsp:cNvPr id="0" name=""/>
        <dsp:cNvSpPr/>
      </dsp:nvSpPr>
      <dsp:spPr>
        <a:xfrm>
          <a:off x="2327946" y="1342778"/>
          <a:ext cx="167496" cy="2884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e-DE" sz="1200" kern="1200"/>
        </a:p>
      </dsp:txBody>
      <dsp:txXfrm>
        <a:off x="2327946" y="1400466"/>
        <a:ext cx="117247" cy="173066"/>
      </dsp:txXfrm>
    </dsp:sp>
    <dsp:sp modelId="{613CA6A2-8BA8-4B7E-B4D3-D7D4A8000CE7}">
      <dsp:nvSpPr>
        <dsp:cNvPr id="0" name=""/>
        <dsp:cNvSpPr/>
      </dsp:nvSpPr>
      <dsp:spPr>
        <a:xfrm>
          <a:off x="2574451" y="1062818"/>
          <a:ext cx="781179" cy="84836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de-DE" sz="1700" kern="1200" dirty="0" smtClean="0"/>
            <a:t>KH</a:t>
          </a:r>
          <a:endParaRPr lang="de-DE" sz="1700" kern="1200" dirty="0"/>
        </a:p>
      </dsp:txBody>
      <dsp:txXfrm>
        <a:off x="2688852" y="1187058"/>
        <a:ext cx="552377" cy="599881"/>
      </dsp:txXfrm>
    </dsp:sp>
    <dsp:sp modelId="{CB840FEA-3EFE-4D59-BA8F-4997857FC2AE}">
      <dsp:nvSpPr>
        <dsp:cNvPr id="0" name=""/>
        <dsp:cNvSpPr/>
      </dsp:nvSpPr>
      <dsp:spPr>
        <a:xfrm rot="5400000">
          <a:off x="1807802" y="1889300"/>
          <a:ext cx="126748" cy="2884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e-DE" sz="1200" kern="1200"/>
        </a:p>
      </dsp:txBody>
      <dsp:txXfrm>
        <a:off x="1826814" y="1927976"/>
        <a:ext cx="88724" cy="173066"/>
      </dsp:txXfrm>
    </dsp:sp>
    <dsp:sp modelId="{39005CE8-6E89-4698-928D-E7148CD933D2}">
      <dsp:nvSpPr>
        <dsp:cNvPr id="0" name=""/>
        <dsp:cNvSpPr/>
      </dsp:nvSpPr>
      <dsp:spPr>
        <a:xfrm>
          <a:off x="1480587" y="2156683"/>
          <a:ext cx="781179" cy="84836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de-DE" sz="1700" kern="1200" dirty="0" smtClean="0"/>
            <a:t>AD</a:t>
          </a:r>
          <a:endParaRPr lang="de-DE" sz="1700" kern="1200" dirty="0"/>
        </a:p>
      </dsp:txBody>
      <dsp:txXfrm>
        <a:off x="1594988" y="2280923"/>
        <a:ext cx="552377" cy="599881"/>
      </dsp:txXfrm>
    </dsp:sp>
    <dsp:sp modelId="{7E32E03E-76EA-49E7-BD90-B36C689A5EC2}">
      <dsp:nvSpPr>
        <dsp:cNvPr id="0" name=""/>
        <dsp:cNvSpPr/>
      </dsp:nvSpPr>
      <dsp:spPr>
        <a:xfrm rot="10800000">
          <a:off x="1246910" y="1342778"/>
          <a:ext cx="167496" cy="2884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e-DE" sz="1200" kern="1200"/>
        </a:p>
      </dsp:txBody>
      <dsp:txXfrm rot="10800000">
        <a:off x="1297159" y="1400466"/>
        <a:ext cx="117247" cy="173066"/>
      </dsp:txXfrm>
    </dsp:sp>
    <dsp:sp modelId="{1DF762FA-F176-47BF-B8BC-D8FFD5A0CDF5}">
      <dsp:nvSpPr>
        <dsp:cNvPr id="0" name=""/>
        <dsp:cNvSpPr/>
      </dsp:nvSpPr>
      <dsp:spPr>
        <a:xfrm>
          <a:off x="386722" y="1062818"/>
          <a:ext cx="781179" cy="84836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de-DE" sz="1700" kern="1200" dirty="0" err="1" smtClean="0"/>
            <a:t>Psych</a:t>
          </a:r>
          <a:endParaRPr lang="de-DE" sz="1700" kern="1200" dirty="0"/>
        </a:p>
      </dsp:txBody>
      <dsp:txXfrm>
        <a:off x="501123" y="1187058"/>
        <a:ext cx="552377" cy="599881"/>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9922" name="Rectangle 2"/>
          <p:cNvSpPr>
            <a:spLocks noGrp="1" noChangeArrowheads="1"/>
          </p:cNvSpPr>
          <p:nvPr>
            <p:ph type="hdr" sz="quarter"/>
          </p:nvPr>
        </p:nvSpPr>
        <p:spPr bwMode="auto">
          <a:xfrm>
            <a:off x="4" y="1"/>
            <a:ext cx="2890458" cy="494108"/>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defRPr sz="1200" b="0">
                <a:latin typeface="Arial" charset="0"/>
                <a:ea typeface="ＭＳ Ｐゴシック" charset="-128"/>
                <a:cs typeface="+mn-cs"/>
              </a:defRPr>
            </a:lvl1pPr>
          </a:lstStyle>
          <a:p>
            <a:pPr>
              <a:defRPr/>
            </a:pPr>
            <a:endParaRPr lang="de-DE"/>
          </a:p>
        </p:txBody>
      </p:sp>
      <p:sp>
        <p:nvSpPr>
          <p:cNvPr id="209923" name="Rectangle 3"/>
          <p:cNvSpPr>
            <a:spLocks noGrp="1" noChangeArrowheads="1"/>
          </p:cNvSpPr>
          <p:nvPr>
            <p:ph type="dt" sz="quarter" idx="1"/>
          </p:nvPr>
        </p:nvSpPr>
        <p:spPr bwMode="auto">
          <a:xfrm>
            <a:off x="3777076" y="1"/>
            <a:ext cx="2890458" cy="494108"/>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r">
              <a:defRPr sz="1200" b="0">
                <a:latin typeface="Arial" charset="0"/>
                <a:ea typeface="ＭＳ Ｐゴシック" charset="-128"/>
                <a:cs typeface="+mn-cs"/>
              </a:defRPr>
            </a:lvl1pPr>
          </a:lstStyle>
          <a:p>
            <a:pPr>
              <a:defRPr/>
            </a:pPr>
            <a:endParaRPr lang="de-DE"/>
          </a:p>
        </p:txBody>
      </p:sp>
      <p:sp>
        <p:nvSpPr>
          <p:cNvPr id="209924" name="Rectangle 4"/>
          <p:cNvSpPr>
            <a:spLocks noGrp="1" noChangeArrowheads="1"/>
          </p:cNvSpPr>
          <p:nvPr>
            <p:ph type="ftr" sz="quarter" idx="2"/>
          </p:nvPr>
        </p:nvSpPr>
        <p:spPr bwMode="auto">
          <a:xfrm>
            <a:off x="4" y="9430943"/>
            <a:ext cx="2890458" cy="494108"/>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defRPr sz="1200" b="0">
                <a:latin typeface="Arial" charset="0"/>
                <a:ea typeface="ＭＳ Ｐゴシック" charset="-128"/>
                <a:cs typeface="+mn-cs"/>
              </a:defRPr>
            </a:lvl1pPr>
          </a:lstStyle>
          <a:p>
            <a:pPr>
              <a:defRPr/>
            </a:pPr>
            <a:endParaRPr lang="de-DE"/>
          </a:p>
        </p:txBody>
      </p:sp>
      <p:sp>
        <p:nvSpPr>
          <p:cNvPr id="209925" name="Rectangle 5"/>
          <p:cNvSpPr>
            <a:spLocks noGrp="1" noChangeArrowheads="1"/>
          </p:cNvSpPr>
          <p:nvPr>
            <p:ph type="sldNum" sz="quarter" idx="3"/>
          </p:nvPr>
        </p:nvSpPr>
        <p:spPr bwMode="auto">
          <a:xfrm>
            <a:off x="3777076" y="9430943"/>
            <a:ext cx="2890458" cy="494108"/>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lgn="r">
              <a:defRPr sz="1200" b="0">
                <a:latin typeface="Arial" charset="0"/>
                <a:ea typeface="ＭＳ Ｐゴシック" charset="-128"/>
                <a:cs typeface="+mn-cs"/>
              </a:defRPr>
            </a:lvl1pPr>
          </a:lstStyle>
          <a:p>
            <a:pPr>
              <a:defRPr/>
            </a:pPr>
            <a:fld id="{34904E16-1396-419C-9C35-DF6332AE2818}" type="slidenum">
              <a:rPr lang="de-DE"/>
              <a:pPr>
                <a:defRPr/>
              </a:pPr>
              <a:t>‹Nr.›</a:t>
            </a:fld>
            <a:endParaRPr lang="de-DE"/>
          </a:p>
        </p:txBody>
      </p:sp>
    </p:spTree>
    <p:extLst>
      <p:ext uri="{BB962C8B-B14F-4D97-AF65-F5344CB8AC3E}">
        <p14:creationId xmlns:p14="http://schemas.microsoft.com/office/powerpoint/2010/main" val="3444024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4" y="1"/>
            <a:ext cx="2890458" cy="494108"/>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defRPr sz="1200" b="0">
                <a:latin typeface="Arial" charset="0"/>
                <a:ea typeface="ＭＳ Ｐゴシック" charset="-128"/>
                <a:cs typeface="+mn-cs"/>
              </a:defRPr>
            </a:lvl1pPr>
          </a:lstStyle>
          <a:p>
            <a:pPr>
              <a:defRPr/>
            </a:pPr>
            <a:endParaRPr lang="de-DE"/>
          </a:p>
        </p:txBody>
      </p:sp>
      <p:sp>
        <p:nvSpPr>
          <p:cNvPr id="60419" name="Rectangle 3"/>
          <p:cNvSpPr>
            <a:spLocks noGrp="1" noChangeArrowheads="1"/>
          </p:cNvSpPr>
          <p:nvPr>
            <p:ph type="dt" idx="1"/>
          </p:nvPr>
        </p:nvSpPr>
        <p:spPr bwMode="auto">
          <a:xfrm>
            <a:off x="3777076" y="1"/>
            <a:ext cx="2890458" cy="494108"/>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r">
              <a:defRPr sz="1200" b="0">
                <a:latin typeface="Arial" charset="0"/>
                <a:ea typeface="ＭＳ Ｐゴシック" charset="-128"/>
                <a:cs typeface="+mn-cs"/>
              </a:defRPr>
            </a:lvl1pPr>
          </a:lstStyle>
          <a:p>
            <a:pPr>
              <a:defRPr/>
            </a:pPr>
            <a:endParaRPr lang="de-DE"/>
          </a:p>
        </p:txBody>
      </p:sp>
      <p:sp>
        <p:nvSpPr>
          <p:cNvPr id="15364" name="Rectangle 4"/>
          <p:cNvSpPr>
            <a:spLocks noGrp="1" noRot="1" noChangeAspect="1" noChangeArrowheads="1" noTextEdit="1"/>
          </p:cNvSpPr>
          <p:nvPr>
            <p:ph type="sldImg" idx="2"/>
          </p:nvPr>
        </p:nvSpPr>
        <p:spPr bwMode="auto">
          <a:xfrm>
            <a:off x="855663" y="747713"/>
            <a:ext cx="4957762" cy="3719512"/>
          </a:xfrm>
          <a:prstGeom prst="rect">
            <a:avLst/>
          </a:prstGeom>
          <a:noFill/>
          <a:ln w="9525">
            <a:solidFill>
              <a:srgbClr val="000000"/>
            </a:solidFill>
            <a:miter lim="800000"/>
            <a:headEnd/>
            <a:tailEnd/>
          </a:ln>
        </p:spPr>
      </p:sp>
      <p:sp>
        <p:nvSpPr>
          <p:cNvPr id="60421" name="Rectangle 5"/>
          <p:cNvSpPr>
            <a:spLocks noGrp="1" noChangeArrowheads="1"/>
          </p:cNvSpPr>
          <p:nvPr>
            <p:ph type="body" sz="quarter" idx="3"/>
          </p:nvPr>
        </p:nvSpPr>
        <p:spPr bwMode="auto">
          <a:xfrm>
            <a:off x="666909" y="4713882"/>
            <a:ext cx="5335270" cy="4466034"/>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0422" name="Rectangle 6"/>
          <p:cNvSpPr>
            <a:spLocks noGrp="1" noChangeArrowheads="1"/>
          </p:cNvSpPr>
          <p:nvPr>
            <p:ph type="ftr" sz="quarter" idx="4"/>
          </p:nvPr>
        </p:nvSpPr>
        <p:spPr bwMode="auto">
          <a:xfrm>
            <a:off x="4" y="9430943"/>
            <a:ext cx="2890458" cy="494108"/>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defRPr sz="1200" b="0">
                <a:latin typeface="Arial" charset="0"/>
                <a:ea typeface="ＭＳ Ｐゴシック" charset="-128"/>
                <a:cs typeface="+mn-cs"/>
              </a:defRPr>
            </a:lvl1pPr>
          </a:lstStyle>
          <a:p>
            <a:pPr>
              <a:defRPr/>
            </a:pPr>
            <a:endParaRPr lang="de-DE"/>
          </a:p>
        </p:txBody>
      </p:sp>
      <p:sp>
        <p:nvSpPr>
          <p:cNvPr id="60423" name="Rectangle 7"/>
          <p:cNvSpPr>
            <a:spLocks noGrp="1" noChangeArrowheads="1"/>
          </p:cNvSpPr>
          <p:nvPr>
            <p:ph type="sldNum" sz="quarter" idx="5"/>
          </p:nvPr>
        </p:nvSpPr>
        <p:spPr bwMode="auto">
          <a:xfrm>
            <a:off x="3777076" y="9430943"/>
            <a:ext cx="2890458" cy="494108"/>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lgn="r">
              <a:defRPr sz="1200" b="0">
                <a:latin typeface="Arial" charset="0"/>
                <a:ea typeface="ＭＳ Ｐゴシック" charset="-128"/>
                <a:cs typeface="+mn-cs"/>
              </a:defRPr>
            </a:lvl1pPr>
          </a:lstStyle>
          <a:p>
            <a:pPr>
              <a:defRPr/>
            </a:pPr>
            <a:fld id="{AAFBF724-9C4F-4584-81DC-A219ED29B5ED}" type="slidenum">
              <a:rPr lang="de-DE"/>
              <a:pPr>
                <a:defRPr/>
              </a:pPr>
              <a:t>‹Nr.›</a:t>
            </a:fld>
            <a:endParaRPr lang="de-DE"/>
          </a:p>
        </p:txBody>
      </p:sp>
    </p:spTree>
    <p:extLst>
      <p:ext uri="{BB962C8B-B14F-4D97-AF65-F5344CB8AC3E}">
        <p14:creationId xmlns:p14="http://schemas.microsoft.com/office/powerpoint/2010/main" val="38475434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2</a:t>
            </a:fld>
            <a:endParaRPr lang="de-DE"/>
          </a:p>
        </p:txBody>
      </p:sp>
    </p:spTree>
    <p:extLst>
      <p:ext uri="{BB962C8B-B14F-4D97-AF65-F5344CB8AC3E}">
        <p14:creationId xmlns:p14="http://schemas.microsoft.com/office/powerpoint/2010/main" val="36705659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38</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39</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40</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41</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42</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43</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44</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45</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46</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49</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16</a:t>
            </a:fld>
            <a:endParaRPr lang="de-DE"/>
          </a:p>
        </p:txBody>
      </p:sp>
    </p:spTree>
    <p:extLst>
      <p:ext uri="{BB962C8B-B14F-4D97-AF65-F5344CB8AC3E}">
        <p14:creationId xmlns:p14="http://schemas.microsoft.com/office/powerpoint/2010/main" val="30656064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50</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51</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52</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53</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54</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55</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56</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57</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58</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59</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22</a:t>
            </a:fld>
            <a:endParaRPr lang="de-DE"/>
          </a:p>
        </p:txBody>
      </p:sp>
    </p:spTree>
    <p:extLst>
      <p:ext uri="{BB962C8B-B14F-4D97-AF65-F5344CB8AC3E}">
        <p14:creationId xmlns:p14="http://schemas.microsoft.com/office/powerpoint/2010/main" val="13865347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60</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61</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62</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63</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64</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65</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66</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67</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68</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69</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31</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70</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71</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72</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73</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74</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75</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32</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33</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34</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36</a:t>
            </a:fld>
            <a:endParaRPr lang="de-DE"/>
          </a:p>
        </p:txBody>
      </p:sp>
    </p:spTree>
    <p:extLst>
      <p:ext uri="{BB962C8B-B14F-4D97-AF65-F5344CB8AC3E}">
        <p14:creationId xmlns:p14="http://schemas.microsoft.com/office/powerpoint/2010/main" val="2384675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AFBF724-9C4F-4584-81DC-A219ED29B5ED}" type="slidenum">
              <a:rPr lang="de-DE" smtClean="0"/>
              <a:pPr>
                <a:defRPr/>
              </a:pPr>
              <a:t>37</a:t>
            </a:fld>
            <a:endParaRPr lang="de-DE"/>
          </a:p>
        </p:txBody>
      </p:sp>
    </p:spTree>
    <p:extLst>
      <p:ext uri="{BB962C8B-B14F-4D97-AF65-F5344CB8AC3E}">
        <p14:creationId xmlns:p14="http://schemas.microsoft.com/office/powerpoint/2010/main" val="23846750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p:spTree>
      <p:nvGrpSpPr>
        <p:cNvPr id="1" name=""/>
        <p:cNvGrpSpPr/>
        <p:nvPr/>
      </p:nvGrpSpPr>
      <p:grpSpPr>
        <a:xfrm>
          <a:off x="0" y="0"/>
          <a:ext cx="0" cy="0"/>
          <a:chOff x="0" y="0"/>
          <a:chExt cx="0" cy="0"/>
        </a:xfrm>
      </p:grpSpPr>
      <p:sp>
        <p:nvSpPr>
          <p:cNvPr id="9" name="Rectangle 20"/>
          <p:cNvSpPr>
            <a:spLocks noChangeArrowheads="1"/>
          </p:cNvSpPr>
          <p:nvPr userDrawn="1"/>
        </p:nvSpPr>
        <p:spPr bwMode="auto">
          <a:xfrm>
            <a:off x="150813" y="3147237"/>
            <a:ext cx="8816975" cy="3393263"/>
          </a:xfrm>
          <a:prstGeom prst="rect">
            <a:avLst/>
          </a:prstGeom>
          <a:solidFill>
            <a:schemeClr val="bg1">
              <a:lumMod val="50000"/>
            </a:schemeClr>
          </a:solidFill>
          <a:ln w="9525">
            <a:noFill/>
            <a:miter lim="800000"/>
            <a:headEnd/>
            <a:tailEnd/>
          </a:ln>
        </p:spPr>
        <p:txBody>
          <a:bodyPr wrap="none" anchor="ctr">
            <a:prstTxWarp prst="textNoShape">
              <a:avLst/>
            </a:prstTxWarp>
          </a:bodyPr>
          <a:lstStyle/>
          <a:p>
            <a:pPr>
              <a:defRPr/>
            </a:pPr>
            <a:endParaRPr lang="en-US"/>
          </a:p>
        </p:txBody>
      </p:sp>
      <p:pic>
        <p:nvPicPr>
          <p:cNvPr id="29699" name="Picture 1035" descr="BWKG_GR_Rubin_CMYK_dick"/>
          <p:cNvPicPr>
            <a:picLocks noChangeAspect="1" noChangeArrowheads="1"/>
          </p:cNvPicPr>
          <p:nvPr userDrawn="1"/>
        </p:nvPicPr>
        <p:blipFill>
          <a:blip r:embed="rId2" cstate="print"/>
          <a:srcRect/>
          <a:stretch>
            <a:fillRect/>
          </a:stretch>
        </p:blipFill>
        <p:spPr bwMode="auto">
          <a:xfrm>
            <a:off x="6681788" y="242888"/>
            <a:ext cx="2144712" cy="1646237"/>
          </a:xfrm>
          <a:prstGeom prst="rect">
            <a:avLst/>
          </a:prstGeom>
          <a:noFill/>
          <a:ln w="9525">
            <a:noFill/>
            <a:miter lim="800000"/>
            <a:headEnd/>
            <a:tailEnd/>
          </a:ln>
        </p:spPr>
      </p:pic>
      <p:sp>
        <p:nvSpPr>
          <p:cNvPr id="29701" name="Rectangle 11"/>
          <p:cNvSpPr>
            <a:spLocks noGrp="1" noChangeArrowheads="1"/>
          </p:cNvSpPr>
          <p:nvPr>
            <p:ph type="ctrTitle" hasCustomPrompt="1"/>
          </p:nvPr>
        </p:nvSpPr>
        <p:spPr>
          <a:xfrm>
            <a:off x="165100" y="3327711"/>
            <a:ext cx="8727380" cy="1414421"/>
          </a:xfrm>
        </p:spPr>
        <p:txBody>
          <a:bodyPr/>
          <a:lstStyle>
            <a:lvl1pPr>
              <a:defRPr sz="4400">
                <a:solidFill>
                  <a:schemeClr val="bg1"/>
                </a:solidFill>
                <a:ea typeface="ＭＳ Ｐゴシック" charset="0"/>
                <a:cs typeface="ＭＳ Ｐゴシック" charset="0"/>
              </a:defRPr>
            </a:lvl1pPr>
          </a:lstStyle>
          <a:p>
            <a:r>
              <a:rPr lang="de-DE" dirty="0"/>
              <a:t>Hier steht der Titel der Präsentation</a:t>
            </a:r>
            <a:br>
              <a:rPr lang="de-DE" dirty="0"/>
            </a:br>
            <a:r>
              <a:rPr lang="de-DE" dirty="0"/>
              <a:t>Titel 2. Zeile</a:t>
            </a:r>
          </a:p>
        </p:txBody>
      </p:sp>
      <p:sp>
        <p:nvSpPr>
          <p:cNvPr id="29702" name="Rectangle 12"/>
          <p:cNvSpPr>
            <a:spLocks noGrp="1" noChangeArrowheads="1"/>
          </p:cNvSpPr>
          <p:nvPr>
            <p:ph type="subTitle" idx="1" hasCustomPrompt="1"/>
          </p:nvPr>
        </p:nvSpPr>
        <p:spPr>
          <a:xfrm>
            <a:off x="196850" y="4917214"/>
            <a:ext cx="8695630" cy="1430436"/>
          </a:xfrm>
        </p:spPr>
        <p:txBody>
          <a:bodyPr/>
          <a:lstStyle>
            <a:lvl1pPr marL="0" indent="0">
              <a:spcBef>
                <a:spcPts val="0"/>
              </a:spcBef>
              <a:buFont typeface="Wingdings" pitchFamily="-60" charset="2"/>
              <a:buNone/>
              <a:defRPr>
                <a:solidFill>
                  <a:schemeClr val="bg1"/>
                </a:solidFill>
                <a:ea typeface="ＭＳ Ｐゴシック" charset="0"/>
                <a:cs typeface="ＭＳ Ｐゴシック" charset="0"/>
              </a:defRPr>
            </a:lvl1pPr>
          </a:lstStyle>
          <a:p>
            <a:r>
              <a:rPr lang="de-DE" dirty="0"/>
              <a:t>Untertitel der Präsentation / Bezeichnung der Veranstaltung</a:t>
            </a:r>
            <a:br>
              <a:rPr lang="de-DE" dirty="0"/>
            </a:br>
            <a:r>
              <a:rPr lang="de-DE" dirty="0"/>
              <a:t/>
            </a:r>
            <a:br>
              <a:rPr lang="de-DE" dirty="0"/>
            </a:br>
            <a:r>
              <a:rPr lang="de-DE" dirty="0"/>
              <a:t>Vorname Name Referent, </a:t>
            </a:r>
            <a:r>
              <a:rPr lang="de-DE" dirty="0" err="1"/>
              <a:t>tt.mm.jjjj</a:t>
            </a:r>
            <a:endParaRPr lang="de-DE" dirty="0"/>
          </a:p>
          <a:p>
            <a:endParaRPr lang="de-DE" dirty="0"/>
          </a:p>
        </p:txBody>
      </p:sp>
      <p:sp>
        <p:nvSpPr>
          <p:cNvPr id="7" name="Rectangle 14"/>
          <p:cNvSpPr>
            <a:spLocks noGrp="1" noChangeArrowheads="1"/>
          </p:cNvSpPr>
          <p:nvPr>
            <p:ph type="sldNum" sz="quarter" idx="4"/>
          </p:nvPr>
        </p:nvSpPr>
        <p:spPr bwMode="auto">
          <a:xfrm>
            <a:off x="6783388" y="6553200"/>
            <a:ext cx="2133600" cy="3048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900" b="0">
                <a:solidFill>
                  <a:schemeClr val="bg2"/>
                </a:solidFill>
                <a:latin typeface="Calibri" panose="020F0502020204030204" pitchFamily="34" charset="0"/>
                <a:ea typeface="+mn-ea"/>
                <a:cs typeface="+mn-cs"/>
              </a:defRPr>
            </a:lvl1pPr>
          </a:lstStyle>
          <a:p>
            <a:pPr>
              <a:defRPr/>
            </a:pPr>
            <a:fld id="{FD3C7CE9-D7AC-43A4-AF3C-8EDB6B5E2C64}" type="slidenum">
              <a:rPr lang="de-DE" smtClean="0"/>
              <a:pPr>
                <a:defRPr/>
              </a:pPr>
              <a:t>‹Nr.›</a:t>
            </a:fld>
            <a:endParaRPr lang="de-DE" dirty="0"/>
          </a:p>
        </p:txBody>
      </p:sp>
      <p:sp>
        <p:nvSpPr>
          <p:cNvPr id="8" name="Text Box 22"/>
          <p:cNvSpPr txBox="1">
            <a:spLocks noChangeArrowheads="1"/>
          </p:cNvSpPr>
          <p:nvPr userDrawn="1"/>
        </p:nvSpPr>
        <p:spPr bwMode="auto">
          <a:xfrm>
            <a:off x="201613" y="6548438"/>
            <a:ext cx="585196" cy="215444"/>
          </a:xfrm>
          <a:prstGeom prst="rect">
            <a:avLst/>
          </a:prstGeom>
          <a:noFill/>
          <a:ln w="9525">
            <a:noFill/>
            <a:miter lim="800000"/>
            <a:headEnd/>
            <a:tailEnd/>
          </a:ln>
          <a:effectLst/>
        </p:spPr>
        <p:txBody>
          <a:bodyPr wrap="square">
            <a:prstTxWarp prst="textNoShape">
              <a:avLst/>
            </a:prstTxWarp>
            <a:spAutoFit/>
          </a:bodyPr>
          <a:lstStyle/>
          <a:p>
            <a:pPr algn="just"/>
            <a:r>
              <a:rPr lang="de-DE" sz="800" b="0" dirty="0">
                <a:solidFill>
                  <a:schemeClr val="bg2"/>
                </a:solidFill>
                <a:sym typeface="Wingdings 3" pitchFamily="-60" charset="2"/>
              </a:rPr>
              <a:t>©</a:t>
            </a:r>
            <a:r>
              <a:rPr lang="de-DE" altLang="ja-JP" sz="800" b="0" dirty="0">
                <a:solidFill>
                  <a:schemeClr val="bg2"/>
                </a:solidFill>
                <a:latin typeface="Lucida Grande" pitchFamily="-60" charset="0"/>
              </a:rPr>
              <a:t> </a:t>
            </a:r>
            <a:r>
              <a:rPr lang="de-DE" sz="800" b="0" dirty="0">
                <a:solidFill>
                  <a:schemeClr val="bg2"/>
                </a:solidFill>
                <a:latin typeface="Calibri Bold" pitchFamily="-60" charset="0"/>
              </a:rPr>
              <a:t>BWKG</a:t>
            </a:r>
          </a:p>
        </p:txBody>
      </p:sp>
      <p:sp>
        <p:nvSpPr>
          <p:cNvPr id="2" name="Fußzeilenplatzhalter 1"/>
          <p:cNvSpPr>
            <a:spLocks noGrp="1"/>
          </p:cNvSpPr>
          <p:nvPr>
            <p:ph type="ftr" sz="quarter" idx="10"/>
          </p:nvPr>
        </p:nvSpPr>
        <p:spPr>
          <a:xfrm>
            <a:off x="786809" y="6549656"/>
            <a:ext cx="5998167" cy="308344"/>
          </a:xfrm>
        </p:spPr>
        <p:txBody>
          <a:bodyPr/>
          <a:lstStyle>
            <a:lvl1pPr algn="l">
              <a:defRPr>
                <a:solidFill>
                  <a:schemeClr val="bg2"/>
                </a:solidFill>
                <a:latin typeface="Calibri Bold" panose="020F0702030404030204" pitchFamily="34" charset="0"/>
              </a:defRPr>
            </a:lvl1pPr>
          </a:lstStyle>
          <a:p>
            <a:pPr>
              <a:defRPr/>
            </a:pPr>
            <a:endParaRPr lang="de-DE" dirty="0"/>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folie mit Introtext">
    <p:spTree>
      <p:nvGrpSpPr>
        <p:cNvPr id="1" name=""/>
        <p:cNvGrpSpPr/>
        <p:nvPr/>
      </p:nvGrpSpPr>
      <p:grpSpPr>
        <a:xfrm>
          <a:off x="0" y="0"/>
          <a:ext cx="0" cy="0"/>
          <a:chOff x="0" y="0"/>
          <a:chExt cx="0" cy="0"/>
        </a:xfrm>
      </p:grpSpPr>
      <p:sp>
        <p:nvSpPr>
          <p:cNvPr id="4" name="Rectangle 20"/>
          <p:cNvSpPr>
            <a:spLocks noChangeArrowheads="1"/>
          </p:cNvSpPr>
          <p:nvPr userDrawn="1"/>
        </p:nvSpPr>
        <p:spPr bwMode="auto">
          <a:xfrm>
            <a:off x="150813" y="1198563"/>
            <a:ext cx="8816975" cy="5341937"/>
          </a:xfrm>
          <a:prstGeom prst="rect">
            <a:avLst/>
          </a:prstGeom>
          <a:solidFill>
            <a:srgbClr val="EAE7E0"/>
          </a:solidFill>
          <a:ln w="9525">
            <a:noFill/>
            <a:miter lim="800000"/>
            <a:headEnd/>
            <a:tailEnd/>
          </a:ln>
        </p:spPr>
        <p:txBody>
          <a:bodyPr wrap="none" anchor="ctr">
            <a:prstTxWarp prst="textNoShape">
              <a:avLst/>
            </a:prstTxWarp>
          </a:bodyPr>
          <a:lstStyle/>
          <a:p>
            <a:pPr>
              <a:defRPr/>
            </a:pPr>
            <a:endParaRPr lang="en-US"/>
          </a:p>
        </p:txBody>
      </p:sp>
      <p:pic>
        <p:nvPicPr>
          <p:cNvPr id="5" name="Picture 1035" descr="BWKG_GR_Rubin_CMYK_dick"/>
          <p:cNvPicPr>
            <a:picLocks noChangeAspect="1" noChangeArrowheads="1"/>
          </p:cNvPicPr>
          <p:nvPr userDrawn="1"/>
        </p:nvPicPr>
        <p:blipFill>
          <a:blip r:embed="rId2" cstate="print"/>
          <a:srcRect/>
          <a:stretch>
            <a:fillRect/>
          </a:stretch>
        </p:blipFill>
        <p:spPr bwMode="auto">
          <a:xfrm>
            <a:off x="7858125" y="242888"/>
            <a:ext cx="968375" cy="742950"/>
          </a:xfrm>
          <a:prstGeom prst="rect">
            <a:avLst/>
          </a:prstGeom>
          <a:noFill/>
          <a:ln w="9525">
            <a:noFill/>
            <a:miter lim="800000"/>
            <a:headEnd/>
            <a:tailEnd/>
          </a:ln>
        </p:spPr>
      </p:pic>
      <p:sp>
        <p:nvSpPr>
          <p:cNvPr id="9" name="Rectangle 1026"/>
          <p:cNvSpPr>
            <a:spLocks noGrp="1" noChangeArrowheads="1"/>
          </p:cNvSpPr>
          <p:nvPr userDrawn="1">
            <p:ph type="title" idx="4294967295"/>
          </p:nvPr>
        </p:nvSpPr>
        <p:spPr>
          <a:xfrm>
            <a:off x="188913" y="249238"/>
            <a:ext cx="7256462" cy="830262"/>
          </a:xfrm>
        </p:spPr>
        <p:txBody>
          <a:bodyPr/>
          <a:lstStyle>
            <a:lvl1pPr>
              <a:defRPr>
                <a:solidFill>
                  <a:schemeClr val="tx2"/>
                </a:solidFill>
              </a:defRPr>
            </a:lvl1pPr>
          </a:lstStyle>
          <a:p>
            <a:r>
              <a:rPr lang="de-DE" smtClean="0">
                <a:ea typeface="ＭＳ Ｐゴシック" charset="0"/>
              </a:rPr>
              <a:t>Titelmasterformat durch Klicken bearbeiten</a:t>
            </a:r>
            <a:endParaRPr lang="de-DE" dirty="0">
              <a:ea typeface="ＭＳ Ｐゴシック" charset="0"/>
              <a:cs typeface="ＭＳ Ｐゴシック" charset="0"/>
            </a:endParaRPr>
          </a:p>
        </p:txBody>
      </p:sp>
      <p:sp>
        <p:nvSpPr>
          <p:cNvPr id="10" name="Rectangle 14"/>
          <p:cNvSpPr>
            <a:spLocks noGrp="1" noChangeArrowheads="1"/>
          </p:cNvSpPr>
          <p:nvPr>
            <p:ph type="sldNum" sz="quarter" idx="4"/>
          </p:nvPr>
        </p:nvSpPr>
        <p:spPr bwMode="auto">
          <a:xfrm>
            <a:off x="6783388" y="6553200"/>
            <a:ext cx="2133600" cy="3048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900" b="0">
                <a:solidFill>
                  <a:schemeClr val="bg2"/>
                </a:solidFill>
                <a:latin typeface="Calibri" panose="020F0502020204030204" pitchFamily="34" charset="0"/>
                <a:ea typeface="+mn-ea"/>
                <a:cs typeface="+mn-cs"/>
              </a:defRPr>
            </a:lvl1pPr>
          </a:lstStyle>
          <a:p>
            <a:pPr>
              <a:defRPr/>
            </a:pPr>
            <a:fld id="{FD3C7CE9-D7AC-43A4-AF3C-8EDB6B5E2C64}" type="slidenum">
              <a:rPr lang="de-DE" smtClean="0"/>
              <a:pPr>
                <a:defRPr/>
              </a:pPr>
              <a:t>‹Nr.›</a:t>
            </a:fld>
            <a:endParaRPr lang="de-DE" dirty="0"/>
          </a:p>
        </p:txBody>
      </p:sp>
      <p:sp>
        <p:nvSpPr>
          <p:cNvPr id="11" name="Text Box 22"/>
          <p:cNvSpPr txBox="1">
            <a:spLocks noChangeArrowheads="1"/>
          </p:cNvSpPr>
          <p:nvPr userDrawn="1"/>
        </p:nvSpPr>
        <p:spPr bwMode="auto">
          <a:xfrm>
            <a:off x="201613" y="6548438"/>
            <a:ext cx="585196" cy="214312"/>
          </a:xfrm>
          <a:prstGeom prst="rect">
            <a:avLst/>
          </a:prstGeom>
          <a:noFill/>
          <a:ln w="9525">
            <a:noFill/>
            <a:miter lim="800000"/>
            <a:headEnd/>
            <a:tailEnd/>
          </a:ln>
          <a:effectLst/>
        </p:spPr>
        <p:txBody>
          <a:bodyPr wrap="square">
            <a:prstTxWarp prst="textNoShape">
              <a:avLst/>
            </a:prstTxWarp>
            <a:spAutoFit/>
          </a:bodyPr>
          <a:lstStyle/>
          <a:p>
            <a:pPr algn="just"/>
            <a:r>
              <a:rPr lang="de-DE" sz="800" b="0" dirty="0">
                <a:solidFill>
                  <a:schemeClr val="bg2"/>
                </a:solidFill>
                <a:sym typeface="Wingdings 3" pitchFamily="-60" charset="2"/>
              </a:rPr>
              <a:t>©</a:t>
            </a:r>
            <a:r>
              <a:rPr lang="de-DE" altLang="ja-JP" sz="800" b="0" dirty="0">
                <a:solidFill>
                  <a:schemeClr val="bg2"/>
                </a:solidFill>
                <a:latin typeface="Lucida Grande" pitchFamily="-60" charset="0"/>
              </a:rPr>
              <a:t> </a:t>
            </a:r>
            <a:r>
              <a:rPr lang="de-DE" sz="800" b="0" dirty="0">
                <a:solidFill>
                  <a:schemeClr val="bg2"/>
                </a:solidFill>
                <a:latin typeface="Calibri Bold" pitchFamily="-60" charset="0"/>
              </a:rPr>
              <a:t>BWKG</a:t>
            </a:r>
          </a:p>
        </p:txBody>
      </p:sp>
      <p:sp>
        <p:nvSpPr>
          <p:cNvPr id="13" name="Inhaltsplatzhalter 2"/>
          <p:cNvSpPr>
            <a:spLocks noGrp="1"/>
          </p:cNvSpPr>
          <p:nvPr>
            <p:ph sz="half" idx="1" hasCustomPrompt="1"/>
          </p:nvPr>
        </p:nvSpPr>
        <p:spPr>
          <a:xfrm>
            <a:off x="190800" y="3114000"/>
            <a:ext cx="8326800" cy="3164400"/>
          </a:xfrm>
        </p:spPr>
        <p:txBody>
          <a:bodyPr/>
          <a:lstStyle>
            <a:lvl1pPr>
              <a:defRPr>
                <a:solidFill>
                  <a:schemeClr val="tx2"/>
                </a:solidFill>
              </a:defRPr>
            </a:lvl1pPr>
            <a:lvl2pPr>
              <a:defRPr>
                <a:solidFill>
                  <a:schemeClr val="tx2"/>
                </a:solidFill>
              </a:defRPr>
            </a:lvl2pPr>
            <a:lvl3pPr marL="1143000" indent="-228600">
              <a:buFont typeface="Arial" panose="020B0604020202020204" pitchFamily="34" charset="0"/>
              <a:buChar char="•"/>
              <a:defRPr baseline="0">
                <a:solidFill>
                  <a:schemeClr val="tx2"/>
                </a:solidFill>
              </a:defRPr>
            </a:lvl3pPr>
            <a:lvl4pPr marL="1714500" indent="-342900">
              <a:buClr>
                <a:srgbClr val="712153"/>
              </a:buClr>
              <a:buFont typeface="Gill Sans Ultra Bold Condensed" panose="020B0A06020104020203" pitchFamily="34" charset="0"/>
              <a:buChar char="–"/>
              <a:defRPr sz="2000">
                <a:solidFill>
                  <a:schemeClr val="tx2"/>
                </a:solidFill>
              </a:defRPr>
            </a:lvl4pPr>
            <a:lvl5pPr marL="2057400" indent="-228600">
              <a:buClr>
                <a:srgbClr val="712153"/>
              </a:buClr>
              <a:buFont typeface="Wingdings" panose="05000000000000000000" pitchFamily="2" charset="2"/>
              <a:buChar char="§"/>
              <a:defRPr sz="2000" baseline="0">
                <a:solidFill>
                  <a:schemeClr val="tx2"/>
                </a:solidFill>
              </a:defRPr>
            </a:lvl5pPr>
            <a:lvl6pPr marL="2514600" indent="-228600">
              <a:buClr>
                <a:srgbClr val="712153"/>
              </a:buClr>
              <a:buFont typeface="Arial" panose="020B0604020202020204" pitchFamily="34" charset="0"/>
              <a:buChar char="•"/>
              <a:defRPr>
                <a:solidFill>
                  <a:schemeClr val="tx2"/>
                </a:solidFill>
              </a:defRPr>
            </a:lvl6pPr>
          </a:lstStyle>
          <a:p>
            <a:r>
              <a:rPr lang="de-DE" dirty="0"/>
              <a:t>Ebene 1</a:t>
            </a:r>
          </a:p>
          <a:p>
            <a:pPr lvl="1"/>
            <a:r>
              <a:rPr lang="de-DE" dirty="0"/>
              <a:t>Ebene 2</a:t>
            </a:r>
          </a:p>
          <a:p>
            <a:pPr lvl="2"/>
            <a:r>
              <a:rPr lang="de-DE" dirty="0"/>
              <a:t>Ebene 3</a:t>
            </a:r>
          </a:p>
          <a:p>
            <a:pPr lvl="3"/>
            <a:r>
              <a:rPr lang="de-DE" dirty="0"/>
              <a:t>Ebene 4</a:t>
            </a:r>
          </a:p>
          <a:p>
            <a:pPr lvl="4"/>
            <a:r>
              <a:rPr lang="de-DE" dirty="0"/>
              <a:t>Ebene 5</a:t>
            </a:r>
          </a:p>
          <a:p>
            <a:pPr lvl="5"/>
            <a:r>
              <a:rPr lang="de-DE" dirty="0"/>
              <a:t>Ebene 6</a:t>
            </a:r>
          </a:p>
        </p:txBody>
      </p:sp>
      <p:sp>
        <p:nvSpPr>
          <p:cNvPr id="14" name="Inhaltsplatzhalter 2"/>
          <p:cNvSpPr>
            <a:spLocks noGrp="1"/>
          </p:cNvSpPr>
          <p:nvPr>
            <p:ph sz="half" idx="10" hasCustomPrompt="1"/>
          </p:nvPr>
        </p:nvSpPr>
        <p:spPr>
          <a:xfrm>
            <a:off x="190800" y="1371599"/>
            <a:ext cx="8326800" cy="1552353"/>
          </a:xfrm>
        </p:spPr>
        <p:txBody>
          <a:bodyPr/>
          <a:lstStyle>
            <a:lvl1pPr>
              <a:buNone/>
              <a:defRPr>
                <a:solidFill>
                  <a:schemeClr val="tx2"/>
                </a:solidFill>
              </a:defRPr>
            </a:lvl1pPr>
          </a:lstStyle>
          <a:p>
            <a:r>
              <a:rPr lang="de-DE" dirty="0"/>
              <a:t>Hier steht ein </a:t>
            </a:r>
            <a:r>
              <a:rPr lang="de-DE" dirty="0" err="1"/>
              <a:t>Introtext</a:t>
            </a:r>
            <a:endParaRPr lang="de-DE" dirty="0"/>
          </a:p>
        </p:txBody>
      </p:sp>
      <p:sp>
        <p:nvSpPr>
          <p:cNvPr id="3" name="Fußzeilenplatzhalter 2"/>
          <p:cNvSpPr>
            <a:spLocks noGrp="1"/>
          </p:cNvSpPr>
          <p:nvPr>
            <p:ph type="ftr" sz="quarter" idx="11"/>
          </p:nvPr>
        </p:nvSpPr>
        <p:spPr>
          <a:xfrm>
            <a:off x="786810" y="6549066"/>
            <a:ext cx="5998166" cy="330200"/>
          </a:xfrm>
        </p:spPr>
        <p:txBody>
          <a:bodyPr/>
          <a:lstStyle>
            <a:lvl1pPr algn="l">
              <a:defRPr b="0">
                <a:solidFill>
                  <a:schemeClr val="bg2"/>
                </a:solidFill>
                <a:latin typeface="Calibri Bold" panose="020F0702030404030204" pitchFamily="34" charset="0"/>
              </a:defRPr>
            </a:lvl1pPr>
          </a:lstStyle>
          <a:p>
            <a:pPr>
              <a:defRPr/>
            </a:pPr>
            <a:endParaRPr lang="de-DE" dirty="0"/>
          </a:p>
        </p:txBody>
      </p:sp>
    </p:spTree>
    <p:extLst>
      <p:ext uri="{BB962C8B-B14F-4D97-AF65-F5344CB8AC3E}">
        <p14:creationId xmlns:p14="http://schemas.microsoft.com/office/powerpoint/2010/main" val="880368847"/>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folie einspaltig">
    <p:spTree>
      <p:nvGrpSpPr>
        <p:cNvPr id="1" name=""/>
        <p:cNvGrpSpPr/>
        <p:nvPr/>
      </p:nvGrpSpPr>
      <p:grpSpPr>
        <a:xfrm>
          <a:off x="0" y="0"/>
          <a:ext cx="0" cy="0"/>
          <a:chOff x="0" y="0"/>
          <a:chExt cx="0" cy="0"/>
        </a:xfrm>
      </p:grpSpPr>
      <p:sp>
        <p:nvSpPr>
          <p:cNvPr id="4" name="Rectangle 20"/>
          <p:cNvSpPr>
            <a:spLocks noChangeArrowheads="1"/>
          </p:cNvSpPr>
          <p:nvPr userDrawn="1"/>
        </p:nvSpPr>
        <p:spPr bwMode="auto">
          <a:xfrm>
            <a:off x="150813" y="1198563"/>
            <a:ext cx="8816975" cy="5341937"/>
          </a:xfrm>
          <a:prstGeom prst="rect">
            <a:avLst/>
          </a:prstGeom>
          <a:solidFill>
            <a:srgbClr val="EAE7E0"/>
          </a:solidFill>
          <a:ln w="9525">
            <a:noFill/>
            <a:miter lim="800000"/>
            <a:headEnd/>
            <a:tailEnd/>
          </a:ln>
        </p:spPr>
        <p:txBody>
          <a:bodyPr wrap="none" anchor="ctr">
            <a:prstTxWarp prst="textNoShape">
              <a:avLst/>
            </a:prstTxWarp>
          </a:bodyPr>
          <a:lstStyle/>
          <a:p>
            <a:pPr>
              <a:defRPr/>
            </a:pPr>
            <a:endParaRPr lang="en-US"/>
          </a:p>
        </p:txBody>
      </p:sp>
      <p:pic>
        <p:nvPicPr>
          <p:cNvPr id="5" name="Picture 1035" descr="BWKG_GR_Rubin_CMYK_dick"/>
          <p:cNvPicPr>
            <a:picLocks noChangeAspect="1" noChangeArrowheads="1"/>
          </p:cNvPicPr>
          <p:nvPr userDrawn="1"/>
        </p:nvPicPr>
        <p:blipFill>
          <a:blip r:embed="rId2" cstate="print"/>
          <a:srcRect/>
          <a:stretch>
            <a:fillRect/>
          </a:stretch>
        </p:blipFill>
        <p:spPr bwMode="auto">
          <a:xfrm>
            <a:off x="7858125" y="242888"/>
            <a:ext cx="968375" cy="742950"/>
          </a:xfrm>
          <a:prstGeom prst="rect">
            <a:avLst/>
          </a:prstGeom>
          <a:noFill/>
          <a:ln w="9525">
            <a:noFill/>
            <a:miter lim="800000"/>
            <a:headEnd/>
            <a:tailEnd/>
          </a:ln>
        </p:spPr>
      </p:pic>
      <p:sp>
        <p:nvSpPr>
          <p:cNvPr id="9" name="Rectangle 1026"/>
          <p:cNvSpPr>
            <a:spLocks noGrp="1" noChangeArrowheads="1"/>
          </p:cNvSpPr>
          <p:nvPr userDrawn="1">
            <p:ph type="title" idx="4294967295"/>
          </p:nvPr>
        </p:nvSpPr>
        <p:spPr>
          <a:xfrm>
            <a:off x="188913" y="249238"/>
            <a:ext cx="7256462" cy="830262"/>
          </a:xfrm>
        </p:spPr>
        <p:txBody>
          <a:bodyPr/>
          <a:lstStyle>
            <a:lvl1pPr>
              <a:defRPr>
                <a:solidFill>
                  <a:schemeClr val="tx2"/>
                </a:solidFill>
              </a:defRPr>
            </a:lvl1pPr>
          </a:lstStyle>
          <a:p>
            <a:r>
              <a:rPr lang="de-DE" smtClean="0">
                <a:ea typeface="ＭＳ Ｐゴシック" charset="0"/>
              </a:rPr>
              <a:t>Titelmasterformat durch Klicken bearbeiten</a:t>
            </a:r>
            <a:endParaRPr lang="de-DE" dirty="0">
              <a:ea typeface="ＭＳ Ｐゴシック" charset="0"/>
              <a:cs typeface="ＭＳ Ｐゴシック" charset="0"/>
            </a:endParaRPr>
          </a:p>
        </p:txBody>
      </p:sp>
      <p:sp>
        <p:nvSpPr>
          <p:cNvPr id="7" name="Rectangle 14"/>
          <p:cNvSpPr>
            <a:spLocks noGrp="1" noChangeArrowheads="1"/>
          </p:cNvSpPr>
          <p:nvPr>
            <p:ph type="sldNum" sz="quarter" idx="4"/>
          </p:nvPr>
        </p:nvSpPr>
        <p:spPr bwMode="auto">
          <a:xfrm>
            <a:off x="6783388" y="6553200"/>
            <a:ext cx="2133600" cy="3048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900" b="0">
                <a:solidFill>
                  <a:schemeClr val="bg2"/>
                </a:solidFill>
                <a:latin typeface="Calibri" panose="020F0502020204030204" pitchFamily="34" charset="0"/>
                <a:ea typeface="+mn-ea"/>
                <a:cs typeface="+mn-cs"/>
              </a:defRPr>
            </a:lvl1pPr>
          </a:lstStyle>
          <a:p>
            <a:pPr>
              <a:defRPr/>
            </a:pPr>
            <a:fld id="{FD3C7CE9-D7AC-43A4-AF3C-8EDB6B5E2C64}" type="slidenum">
              <a:rPr lang="de-DE" smtClean="0"/>
              <a:pPr>
                <a:defRPr/>
              </a:pPr>
              <a:t>‹Nr.›</a:t>
            </a:fld>
            <a:endParaRPr lang="de-DE" dirty="0"/>
          </a:p>
        </p:txBody>
      </p:sp>
      <p:sp>
        <p:nvSpPr>
          <p:cNvPr id="8" name="Text Box 22"/>
          <p:cNvSpPr txBox="1">
            <a:spLocks noChangeArrowheads="1"/>
          </p:cNvSpPr>
          <p:nvPr userDrawn="1"/>
        </p:nvSpPr>
        <p:spPr bwMode="auto">
          <a:xfrm>
            <a:off x="201613" y="6548438"/>
            <a:ext cx="586800" cy="214312"/>
          </a:xfrm>
          <a:prstGeom prst="rect">
            <a:avLst/>
          </a:prstGeom>
          <a:noFill/>
          <a:ln w="9525">
            <a:noFill/>
            <a:miter lim="800000"/>
            <a:headEnd/>
            <a:tailEnd/>
          </a:ln>
          <a:effectLst/>
        </p:spPr>
        <p:txBody>
          <a:bodyPr wrap="square">
            <a:prstTxWarp prst="textNoShape">
              <a:avLst/>
            </a:prstTxWarp>
            <a:spAutoFit/>
          </a:bodyPr>
          <a:lstStyle/>
          <a:p>
            <a:pPr algn="just"/>
            <a:r>
              <a:rPr lang="de-DE" sz="800" b="0" dirty="0">
                <a:solidFill>
                  <a:schemeClr val="bg2"/>
                </a:solidFill>
                <a:sym typeface="Wingdings 3" pitchFamily="-60" charset="2"/>
              </a:rPr>
              <a:t>©</a:t>
            </a:r>
            <a:r>
              <a:rPr lang="de-DE" altLang="ja-JP" sz="800" b="0" dirty="0">
                <a:solidFill>
                  <a:schemeClr val="bg2"/>
                </a:solidFill>
                <a:latin typeface="Lucida Grande" pitchFamily="-60" charset="0"/>
              </a:rPr>
              <a:t> </a:t>
            </a:r>
            <a:r>
              <a:rPr lang="de-DE" sz="800" b="0" dirty="0">
                <a:solidFill>
                  <a:schemeClr val="bg2"/>
                </a:solidFill>
                <a:latin typeface="Calibri Bold" pitchFamily="-60" charset="0"/>
              </a:rPr>
              <a:t>BWKG</a:t>
            </a:r>
          </a:p>
        </p:txBody>
      </p:sp>
      <p:sp>
        <p:nvSpPr>
          <p:cNvPr id="11" name="Inhaltsplatzhalter 2"/>
          <p:cNvSpPr>
            <a:spLocks noGrp="1"/>
          </p:cNvSpPr>
          <p:nvPr>
            <p:ph sz="half" idx="1" hasCustomPrompt="1"/>
          </p:nvPr>
        </p:nvSpPr>
        <p:spPr>
          <a:xfrm>
            <a:off x="190800" y="1371600"/>
            <a:ext cx="8326800" cy="4773600"/>
          </a:xfrm>
        </p:spPr>
        <p:txBody>
          <a:bodyPr/>
          <a:lstStyle>
            <a:lvl1pPr>
              <a:defRPr>
                <a:solidFill>
                  <a:schemeClr val="tx2"/>
                </a:solidFill>
              </a:defRPr>
            </a:lvl1pPr>
            <a:lvl2pPr>
              <a:defRPr>
                <a:solidFill>
                  <a:schemeClr val="tx2"/>
                </a:solidFill>
              </a:defRPr>
            </a:lvl2pPr>
            <a:lvl3pPr marL="1143000" indent="-228600">
              <a:buFont typeface="Arial" panose="020B0604020202020204" pitchFamily="34" charset="0"/>
              <a:buChar char="•"/>
              <a:defRPr baseline="0">
                <a:solidFill>
                  <a:schemeClr val="tx2"/>
                </a:solidFill>
              </a:defRPr>
            </a:lvl3pPr>
            <a:lvl4pPr marL="1714500" indent="-342900">
              <a:buClr>
                <a:srgbClr val="712153"/>
              </a:buClr>
              <a:buFont typeface="Gill Sans Ultra Bold Condensed" panose="020B0A06020104020203" pitchFamily="34" charset="0"/>
              <a:buChar char="–"/>
              <a:defRPr sz="2000">
                <a:solidFill>
                  <a:schemeClr val="tx2"/>
                </a:solidFill>
              </a:defRPr>
            </a:lvl4pPr>
            <a:lvl5pPr marL="2057400" indent="-228600">
              <a:buClr>
                <a:srgbClr val="712153"/>
              </a:buClr>
              <a:buFont typeface="Wingdings" panose="05000000000000000000" pitchFamily="2" charset="2"/>
              <a:buChar char="§"/>
              <a:defRPr sz="2000">
                <a:solidFill>
                  <a:schemeClr val="tx2"/>
                </a:solidFill>
              </a:defRPr>
            </a:lvl5pPr>
            <a:lvl6pPr marL="2514600" indent="-228600">
              <a:buClr>
                <a:srgbClr val="712153"/>
              </a:buClr>
              <a:buFont typeface="Arial" panose="020B0604020202020204" pitchFamily="34" charset="0"/>
              <a:buChar char="•"/>
              <a:defRPr>
                <a:solidFill>
                  <a:schemeClr val="tx2"/>
                </a:solidFill>
              </a:defRPr>
            </a:lvl6pPr>
          </a:lstStyle>
          <a:p>
            <a:r>
              <a:rPr lang="de-DE" dirty="0"/>
              <a:t>Ebene 1</a:t>
            </a:r>
          </a:p>
          <a:p>
            <a:pPr lvl="1"/>
            <a:r>
              <a:rPr lang="de-DE" dirty="0"/>
              <a:t>Ebene 2</a:t>
            </a:r>
          </a:p>
          <a:p>
            <a:pPr lvl="2"/>
            <a:r>
              <a:rPr lang="de-DE" dirty="0"/>
              <a:t>Ebene 3</a:t>
            </a:r>
          </a:p>
          <a:p>
            <a:pPr lvl="3"/>
            <a:r>
              <a:rPr lang="de-DE" dirty="0"/>
              <a:t>Ebene 4</a:t>
            </a:r>
          </a:p>
          <a:p>
            <a:pPr lvl="4"/>
            <a:r>
              <a:rPr lang="de-DE" dirty="0"/>
              <a:t>Ebene 5</a:t>
            </a:r>
          </a:p>
          <a:p>
            <a:pPr lvl="5"/>
            <a:r>
              <a:rPr lang="de-DE" dirty="0"/>
              <a:t>Ebene 6</a:t>
            </a:r>
          </a:p>
        </p:txBody>
      </p:sp>
      <p:sp>
        <p:nvSpPr>
          <p:cNvPr id="3" name="Fußzeilenplatzhalter 2"/>
          <p:cNvSpPr>
            <a:spLocks noGrp="1"/>
          </p:cNvSpPr>
          <p:nvPr>
            <p:ph type="ftr" sz="quarter" idx="10"/>
          </p:nvPr>
        </p:nvSpPr>
        <p:spPr>
          <a:xfrm>
            <a:off x="788400" y="6549656"/>
            <a:ext cx="5987534" cy="308344"/>
          </a:xfrm>
        </p:spPr>
        <p:txBody>
          <a:bodyPr/>
          <a:lstStyle>
            <a:lvl1pPr>
              <a:defRPr>
                <a:solidFill>
                  <a:schemeClr val="bg2"/>
                </a:solidFill>
                <a:latin typeface="Calibri Bold" panose="020F0702030404030204" pitchFamily="34" charset="0"/>
              </a:defRPr>
            </a:lvl1pPr>
          </a:lstStyle>
          <a:p>
            <a:pPr>
              <a:defRPr/>
            </a:pPr>
            <a:endParaRPr lang="de-DE" dirty="0"/>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folie zweispaltig">
    <p:spTree>
      <p:nvGrpSpPr>
        <p:cNvPr id="1" name=""/>
        <p:cNvGrpSpPr/>
        <p:nvPr/>
      </p:nvGrpSpPr>
      <p:grpSpPr>
        <a:xfrm>
          <a:off x="0" y="0"/>
          <a:ext cx="0" cy="0"/>
          <a:chOff x="0" y="0"/>
          <a:chExt cx="0" cy="0"/>
        </a:xfrm>
      </p:grpSpPr>
      <p:sp>
        <p:nvSpPr>
          <p:cNvPr id="4" name="Rectangle 20"/>
          <p:cNvSpPr>
            <a:spLocks noChangeArrowheads="1"/>
          </p:cNvSpPr>
          <p:nvPr userDrawn="1"/>
        </p:nvSpPr>
        <p:spPr bwMode="auto">
          <a:xfrm>
            <a:off x="150813" y="1198563"/>
            <a:ext cx="8816975" cy="5341937"/>
          </a:xfrm>
          <a:prstGeom prst="rect">
            <a:avLst/>
          </a:prstGeom>
          <a:solidFill>
            <a:srgbClr val="EAE7E0"/>
          </a:solidFill>
          <a:ln w="9525">
            <a:noFill/>
            <a:miter lim="800000"/>
            <a:headEnd/>
            <a:tailEnd/>
          </a:ln>
        </p:spPr>
        <p:txBody>
          <a:bodyPr wrap="none" anchor="ctr">
            <a:prstTxWarp prst="textNoShape">
              <a:avLst/>
            </a:prstTxWarp>
          </a:bodyPr>
          <a:lstStyle/>
          <a:p>
            <a:pPr>
              <a:defRPr/>
            </a:pPr>
            <a:endParaRPr lang="en-US"/>
          </a:p>
        </p:txBody>
      </p:sp>
      <p:pic>
        <p:nvPicPr>
          <p:cNvPr id="5" name="Picture 1035" descr="BWKG_GR_Rubin_CMYK_dick"/>
          <p:cNvPicPr>
            <a:picLocks noChangeAspect="1" noChangeArrowheads="1"/>
          </p:cNvPicPr>
          <p:nvPr userDrawn="1"/>
        </p:nvPicPr>
        <p:blipFill>
          <a:blip r:embed="rId2" cstate="print"/>
          <a:srcRect/>
          <a:stretch>
            <a:fillRect/>
          </a:stretch>
        </p:blipFill>
        <p:spPr bwMode="auto">
          <a:xfrm>
            <a:off x="7858125" y="242888"/>
            <a:ext cx="968375" cy="742950"/>
          </a:xfrm>
          <a:prstGeom prst="rect">
            <a:avLst/>
          </a:prstGeom>
          <a:noFill/>
          <a:ln w="9525">
            <a:noFill/>
            <a:miter lim="800000"/>
            <a:headEnd/>
            <a:tailEnd/>
          </a:ln>
        </p:spPr>
      </p:pic>
      <p:sp>
        <p:nvSpPr>
          <p:cNvPr id="9" name="Rectangle 1026"/>
          <p:cNvSpPr>
            <a:spLocks noGrp="1" noChangeArrowheads="1"/>
          </p:cNvSpPr>
          <p:nvPr userDrawn="1">
            <p:ph type="title" idx="4294967295"/>
          </p:nvPr>
        </p:nvSpPr>
        <p:spPr>
          <a:xfrm>
            <a:off x="188913" y="249238"/>
            <a:ext cx="7256462" cy="830262"/>
          </a:xfrm>
        </p:spPr>
        <p:txBody>
          <a:bodyPr/>
          <a:lstStyle>
            <a:lvl1pPr>
              <a:defRPr>
                <a:solidFill>
                  <a:schemeClr val="tx2"/>
                </a:solidFill>
              </a:defRPr>
            </a:lvl1pPr>
          </a:lstStyle>
          <a:p>
            <a:r>
              <a:rPr lang="de-DE" smtClean="0">
                <a:ea typeface="ＭＳ Ｐゴシック" charset="0"/>
              </a:rPr>
              <a:t>Titelmasterformat durch Klicken bearbeiten</a:t>
            </a:r>
            <a:endParaRPr lang="de-DE" dirty="0">
              <a:ea typeface="ＭＳ Ｐゴシック" charset="0"/>
              <a:cs typeface="ＭＳ Ｐゴシック" charset="0"/>
            </a:endParaRPr>
          </a:p>
        </p:txBody>
      </p:sp>
      <p:sp>
        <p:nvSpPr>
          <p:cNvPr id="8" name="Rectangle 14"/>
          <p:cNvSpPr>
            <a:spLocks noGrp="1" noChangeArrowheads="1"/>
          </p:cNvSpPr>
          <p:nvPr>
            <p:ph type="sldNum" sz="quarter" idx="4"/>
          </p:nvPr>
        </p:nvSpPr>
        <p:spPr bwMode="auto">
          <a:xfrm>
            <a:off x="6783388" y="6553200"/>
            <a:ext cx="2133600" cy="3048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900" b="0">
                <a:solidFill>
                  <a:schemeClr val="bg2"/>
                </a:solidFill>
                <a:latin typeface="Calibri" panose="020F0502020204030204" pitchFamily="34" charset="0"/>
                <a:ea typeface="+mn-ea"/>
                <a:cs typeface="+mn-cs"/>
              </a:defRPr>
            </a:lvl1pPr>
          </a:lstStyle>
          <a:p>
            <a:pPr>
              <a:defRPr/>
            </a:pPr>
            <a:fld id="{FD3C7CE9-D7AC-43A4-AF3C-8EDB6B5E2C64}" type="slidenum">
              <a:rPr lang="de-DE" smtClean="0"/>
              <a:pPr>
                <a:defRPr/>
              </a:pPr>
              <a:t>‹Nr.›</a:t>
            </a:fld>
            <a:endParaRPr lang="de-DE" dirty="0"/>
          </a:p>
        </p:txBody>
      </p:sp>
      <p:sp>
        <p:nvSpPr>
          <p:cNvPr id="11" name="Text Box 22"/>
          <p:cNvSpPr txBox="1">
            <a:spLocks noChangeArrowheads="1"/>
          </p:cNvSpPr>
          <p:nvPr userDrawn="1"/>
        </p:nvSpPr>
        <p:spPr bwMode="auto">
          <a:xfrm>
            <a:off x="201613" y="6548438"/>
            <a:ext cx="586800" cy="214312"/>
          </a:xfrm>
          <a:prstGeom prst="rect">
            <a:avLst/>
          </a:prstGeom>
          <a:noFill/>
          <a:ln w="9525">
            <a:noFill/>
            <a:miter lim="800000"/>
            <a:headEnd/>
            <a:tailEnd/>
          </a:ln>
          <a:effectLst/>
        </p:spPr>
        <p:txBody>
          <a:bodyPr wrap="square">
            <a:prstTxWarp prst="textNoShape">
              <a:avLst/>
            </a:prstTxWarp>
            <a:spAutoFit/>
          </a:bodyPr>
          <a:lstStyle/>
          <a:p>
            <a:pPr algn="just"/>
            <a:r>
              <a:rPr lang="de-DE" sz="800" b="0" dirty="0">
                <a:solidFill>
                  <a:schemeClr val="bg2"/>
                </a:solidFill>
                <a:sym typeface="Wingdings 3" pitchFamily="-60" charset="2"/>
              </a:rPr>
              <a:t>©</a:t>
            </a:r>
            <a:r>
              <a:rPr lang="de-DE" altLang="ja-JP" sz="800" b="0" dirty="0">
                <a:solidFill>
                  <a:schemeClr val="bg2"/>
                </a:solidFill>
                <a:latin typeface="Lucida Grande" pitchFamily="-60" charset="0"/>
              </a:rPr>
              <a:t> </a:t>
            </a:r>
            <a:r>
              <a:rPr lang="de-DE" sz="800" b="0" dirty="0">
                <a:solidFill>
                  <a:schemeClr val="bg2"/>
                </a:solidFill>
                <a:latin typeface="Calibri Bold" pitchFamily="-60" charset="0"/>
              </a:rPr>
              <a:t>BWKG</a:t>
            </a:r>
          </a:p>
        </p:txBody>
      </p:sp>
      <p:sp>
        <p:nvSpPr>
          <p:cNvPr id="13" name="Inhaltsplatzhalter 2"/>
          <p:cNvSpPr>
            <a:spLocks noGrp="1"/>
          </p:cNvSpPr>
          <p:nvPr>
            <p:ph sz="half" idx="1" hasCustomPrompt="1"/>
          </p:nvPr>
        </p:nvSpPr>
        <p:spPr>
          <a:xfrm>
            <a:off x="188913" y="1375200"/>
            <a:ext cx="4201200" cy="4773600"/>
          </a:xfrm>
        </p:spPr>
        <p:txBody>
          <a:bodyPr/>
          <a:lstStyle>
            <a:lvl1pPr>
              <a:defRPr>
                <a:solidFill>
                  <a:schemeClr val="tx2"/>
                </a:solidFill>
              </a:defRPr>
            </a:lvl1pPr>
            <a:lvl2pPr>
              <a:defRPr/>
            </a:lvl2pPr>
            <a:lvl3pPr marL="1143000" indent="-228600">
              <a:buFont typeface="Arial" panose="020B0604020202020204" pitchFamily="34" charset="0"/>
              <a:buChar char="•"/>
              <a:defRPr/>
            </a:lvl3pPr>
            <a:lvl4pPr marL="1714500" indent="-342900">
              <a:buClr>
                <a:srgbClr val="712153"/>
              </a:buClr>
              <a:buFont typeface="Gill Sans Ultra Bold Condensed" panose="020B0A06020104020203" pitchFamily="34" charset="0"/>
              <a:buChar char="–"/>
              <a:defRPr sz="2000">
                <a:solidFill>
                  <a:schemeClr val="tx2"/>
                </a:solidFill>
              </a:defRPr>
            </a:lvl4pPr>
            <a:lvl5pPr marL="2057400" indent="-228600">
              <a:buClr>
                <a:srgbClr val="712153"/>
              </a:buClr>
              <a:buFont typeface="Wingdings" panose="05000000000000000000" pitchFamily="2" charset="2"/>
              <a:buChar char="§"/>
              <a:defRPr sz="2000">
                <a:solidFill>
                  <a:schemeClr val="tx2"/>
                </a:solidFill>
              </a:defRPr>
            </a:lvl5pPr>
            <a:lvl6pPr marL="2514600" indent="-228600">
              <a:buClr>
                <a:srgbClr val="712153"/>
              </a:buClr>
              <a:buFont typeface="Arial" panose="020B0604020202020204" pitchFamily="34" charset="0"/>
              <a:buChar char="•"/>
              <a:defRPr>
                <a:solidFill>
                  <a:schemeClr val="tx2"/>
                </a:solidFill>
              </a:defRPr>
            </a:lvl6pPr>
          </a:lstStyle>
          <a:p>
            <a:r>
              <a:rPr lang="de-DE" dirty="0"/>
              <a:t>Ebene 1</a:t>
            </a:r>
          </a:p>
          <a:p>
            <a:pPr lvl="1"/>
            <a:r>
              <a:rPr lang="de-DE" dirty="0"/>
              <a:t>Ebene 2</a:t>
            </a:r>
          </a:p>
          <a:p>
            <a:pPr lvl="2"/>
            <a:r>
              <a:rPr lang="de-DE" dirty="0"/>
              <a:t>Ebene 3</a:t>
            </a:r>
          </a:p>
          <a:p>
            <a:pPr lvl="3"/>
            <a:r>
              <a:rPr lang="de-DE" dirty="0"/>
              <a:t>Ebene 4</a:t>
            </a:r>
          </a:p>
          <a:p>
            <a:pPr lvl="4"/>
            <a:r>
              <a:rPr lang="de-DE" dirty="0"/>
              <a:t>Ebene 5</a:t>
            </a:r>
          </a:p>
          <a:p>
            <a:pPr lvl="5"/>
            <a:r>
              <a:rPr lang="de-DE" dirty="0"/>
              <a:t>Ebene 6</a:t>
            </a:r>
          </a:p>
        </p:txBody>
      </p:sp>
      <p:sp>
        <p:nvSpPr>
          <p:cNvPr id="14" name="Inhaltsplatzhalter 3"/>
          <p:cNvSpPr>
            <a:spLocks noGrp="1"/>
          </p:cNvSpPr>
          <p:nvPr>
            <p:ph sz="half" idx="2" hasCustomPrompt="1"/>
          </p:nvPr>
        </p:nvSpPr>
        <p:spPr>
          <a:xfrm>
            <a:off x="4658400" y="1375200"/>
            <a:ext cx="4201200" cy="4773600"/>
          </a:xfrm>
        </p:spPr>
        <p:txBody>
          <a:bodyPr/>
          <a:lstStyle>
            <a:lvl1pPr>
              <a:defRPr>
                <a:solidFill>
                  <a:schemeClr val="tx2"/>
                </a:solidFill>
              </a:defRPr>
            </a:lvl1pPr>
            <a:lvl3pPr marL="1257300" indent="-342900">
              <a:buFont typeface="Arial" panose="020B0604020202020204" pitchFamily="34" charset="0"/>
              <a:buChar char="•"/>
              <a:defRPr/>
            </a:lvl3pPr>
            <a:lvl4pPr marL="1714500" indent="-342900">
              <a:buClr>
                <a:srgbClr val="712153"/>
              </a:buClr>
              <a:buFont typeface="Gill Sans Ultra Bold Condensed" panose="020B0A06020104020203" pitchFamily="34" charset="0"/>
              <a:buChar char="–"/>
              <a:defRPr sz="2000"/>
            </a:lvl4pPr>
            <a:lvl5pPr marL="2057400" indent="-228600">
              <a:buClr>
                <a:srgbClr val="712153"/>
              </a:buClr>
              <a:buFont typeface="Wingdings" panose="05000000000000000000" pitchFamily="2" charset="2"/>
              <a:buChar char="§"/>
              <a:defRPr sz="2000">
                <a:solidFill>
                  <a:schemeClr val="tx2"/>
                </a:solidFill>
              </a:defRPr>
            </a:lvl5pPr>
            <a:lvl6pPr marL="2514600" indent="-228600">
              <a:buClr>
                <a:srgbClr val="712153"/>
              </a:buClr>
              <a:buFont typeface="Arial" panose="020B0604020202020204" pitchFamily="34" charset="0"/>
              <a:buChar char="•"/>
              <a:defRPr>
                <a:solidFill>
                  <a:schemeClr val="tx2"/>
                </a:solidFill>
              </a:defRPr>
            </a:lvl6pPr>
          </a:lstStyle>
          <a:p>
            <a:r>
              <a:rPr lang="de-DE" dirty="0"/>
              <a:t>Ebene 1</a:t>
            </a:r>
          </a:p>
          <a:p>
            <a:pPr lvl="1"/>
            <a:r>
              <a:rPr lang="de-DE" dirty="0"/>
              <a:t>Ebene 2</a:t>
            </a:r>
          </a:p>
          <a:p>
            <a:pPr lvl="2"/>
            <a:r>
              <a:rPr lang="de-DE" dirty="0"/>
              <a:t>Ebene 3</a:t>
            </a:r>
          </a:p>
          <a:p>
            <a:pPr lvl="3"/>
            <a:r>
              <a:rPr lang="de-DE" dirty="0"/>
              <a:t>Ebene 4</a:t>
            </a:r>
          </a:p>
          <a:p>
            <a:pPr lvl="4"/>
            <a:r>
              <a:rPr lang="de-DE" dirty="0"/>
              <a:t>Ebene 5</a:t>
            </a:r>
          </a:p>
          <a:p>
            <a:pPr lvl="5"/>
            <a:r>
              <a:rPr lang="de-DE" dirty="0"/>
              <a:t>Ebene 6</a:t>
            </a:r>
          </a:p>
        </p:txBody>
      </p:sp>
      <p:sp>
        <p:nvSpPr>
          <p:cNvPr id="2" name="Fußzeilenplatzhalter 1"/>
          <p:cNvSpPr>
            <a:spLocks noGrp="1"/>
          </p:cNvSpPr>
          <p:nvPr>
            <p:ph type="ftr" sz="quarter" idx="10"/>
          </p:nvPr>
        </p:nvSpPr>
        <p:spPr>
          <a:xfrm>
            <a:off x="786809" y="6549656"/>
            <a:ext cx="5998167" cy="308344"/>
          </a:xfrm>
        </p:spPr>
        <p:txBody>
          <a:bodyPr/>
          <a:lstStyle>
            <a:lvl1pPr>
              <a:defRPr>
                <a:solidFill>
                  <a:schemeClr val="bg2"/>
                </a:solidFill>
                <a:latin typeface="Calibri Bold" panose="020F0702030404030204" pitchFamily="34" charset="0"/>
              </a:defRPr>
            </a:lvl1pPr>
          </a:lstStyle>
          <a:p>
            <a:pPr>
              <a:defRPr/>
            </a:pPr>
            <a:endParaRPr lang="de-DE" dirty="0"/>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folie Spalte rechts">
    <p:spTree>
      <p:nvGrpSpPr>
        <p:cNvPr id="1" name=""/>
        <p:cNvGrpSpPr/>
        <p:nvPr/>
      </p:nvGrpSpPr>
      <p:grpSpPr>
        <a:xfrm>
          <a:off x="0" y="0"/>
          <a:ext cx="0" cy="0"/>
          <a:chOff x="0" y="0"/>
          <a:chExt cx="0" cy="0"/>
        </a:xfrm>
      </p:grpSpPr>
      <p:sp>
        <p:nvSpPr>
          <p:cNvPr id="4" name="Rectangle 20"/>
          <p:cNvSpPr>
            <a:spLocks noChangeArrowheads="1"/>
          </p:cNvSpPr>
          <p:nvPr userDrawn="1"/>
        </p:nvSpPr>
        <p:spPr bwMode="auto">
          <a:xfrm>
            <a:off x="150813" y="1198563"/>
            <a:ext cx="8816975" cy="5341937"/>
          </a:xfrm>
          <a:prstGeom prst="rect">
            <a:avLst/>
          </a:prstGeom>
          <a:solidFill>
            <a:srgbClr val="EAE7E0"/>
          </a:solidFill>
          <a:ln w="9525">
            <a:noFill/>
            <a:miter lim="800000"/>
            <a:headEnd/>
            <a:tailEnd/>
          </a:ln>
        </p:spPr>
        <p:txBody>
          <a:bodyPr wrap="none" anchor="ctr">
            <a:prstTxWarp prst="textNoShape">
              <a:avLst/>
            </a:prstTxWarp>
          </a:bodyPr>
          <a:lstStyle/>
          <a:p>
            <a:pPr>
              <a:defRPr/>
            </a:pPr>
            <a:endParaRPr lang="en-US"/>
          </a:p>
        </p:txBody>
      </p:sp>
      <p:pic>
        <p:nvPicPr>
          <p:cNvPr id="5" name="Picture 1035" descr="BWKG_GR_Rubin_CMYK_dick"/>
          <p:cNvPicPr>
            <a:picLocks noChangeAspect="1" noChangeArrowheads="1"/>
          </p:cNvPicPr>
          <p:nvPr userDrawn="1"/>
        </p:nvPicPr>
        <p:blipFill>
          <a:blip r:embed="rId2" cstate="print"/>
          <a:srcRect/>
          <a:stretch>
            <a:fillRect/>
          </a:stretch>
        </p:blipFill>
        <p:spPr bwMode="auto">
          <a:xfrm>
            <a:off x="7858125" y="242888"/>
            <a:ext cx="968375" cy="742950"/>
          </a:xfrm>
          <a:prstGeom prst="rect">
            <a:avLst/>
          </a:prstGeom>
          <a:noFill/>
          <a:ln w="9525">
            <a:noFill/>
            <a:miter lim="800000"/>
            <a:headEnd/>
            <a:tailEnd/>
          </a:ln>
        </p:spPr>
      </p:pic>
      <p:sp>
        <p:nvSpPr>
          <p:cNvPr id="9" name="Rectangle 1026"/>
          <p:cNvSpPr>
            <a:spLocks noGrp="1" noChangeArrowheads="1"/>
          </p:cNvSpPr>
          <p:nvPr userDrawn="1">
            <p:ph type="title" idx="4294967295"/>
          </p:nvPr>
        </p:nvSpPr>
        <p:spPr>
          <a:xfrm>
            <a:off x="188913" y="249238"/>
            <a:ext cx="7256462" cy="830262"/>
          </a:xfrm>
        </p:spPr>
        <p:txBody>
          <a:bodyPr/>
          <a:lstStyle>
            <a:lvl1pPr>
              <a:defRPr>
                <a:solidFill>
                  <a:schemeClr val="tx2"/>
                </a:solidFill>
              </a:defRPr>
            </a:lvl1pPr>
          </a:lstStyle>
          <a:p>
            <a:r>
              <a:rPr lang="de-DE" smtClean="0">
                <a:ea typeface="ＭＳ Ｐゴシック" charset="0"/>
              </a:rPr>
              <a:t>Titelmasterformat durch Klicken bearbeiten</a:t>
            </a:r>
            <a:endParaRPr lang="de-DE" dirty="0">
              <a:ea typeface="ＭＳ Ｐゴシック" charset="0"/>
              <a:cs typeface="ＭＳ Ｐゴシック" charset="0"/>
            </a:endParaRPr>
          </a:p>
        </p:txBody>
      </p:sp>
      <p:sp>
        <p:nvSpPr>
          <p:cNvPr id="7" name="Rectangle 14"/>
          <p:cNvSpPr>
            <a:spLocks noGrp="1" noChangeArrowheads="1"/>
          </p:cNvSpPr>
          <p:nvPr>
            <p:ph type="sldNum" sz="quarter" idx="4"/>
          </p:nvPr>
        </p:nvSpPr>
        <p:spPr bwMode="auto">
          <a:xfrm>
            <a:off x="6783388" y="6553200"/>
            <a:ext cx="2133600" cy="3048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900" b="0">
                <a:solidFill>
                  <a:schemeClr val="bg2"/>
                </a:solidFill>
                <a:latin typeface="Calibri" panose="020F0502020204030204" pitchFamily="34" charset="0"/>
                <a:ea typeface="+mn-ea"/>
                <a:cs typeface="+mn-cs"/>
              </a:defRPr>
            </a:lvl1pPr>
          </a:lstStyle>
          <a:p>
            <a:pPr>
              <a:defRPr/>
            </a:pPr>
            <a:fld id="{FD3C7CE9-D7AC-43A4-AF3C-8EDB6B5E2C64}" type="slidenum">
              <a:rPr lang="de-DE" smtClean="0"/>
              <a:pPr>
                <a:defRPr/>
              </a:pPr>
              <a:t>‹Nr.›</a:t>
            </a:fld>
            <a:endParaRPr lang="de-DE" dirty="0"/>
          </a:p>
        </p:txBody>
      </p:sp>
      <p:sp>
        <p:nvSpPr>
          <p:cNvPr id="8" name="Text Box 22"/>
          <p:cNvSpPr txBox="1">
            <a:spLocks noChangeArrowheads="1"/>
          </p:cNvSpPr>
          <p:nvPr userDrawn="1"/>
        </p:nvSpPr>
        <p:spPr bwMode="auto">
          <a:xfrm>
            <a:off x="201612" y="6548438"/>
            <a:ext cx="586800" cy="215444"/>
          </a:xfrm>
          <a:prstGeom prst="rect">
            <a:avLst/>
          </a:prstGeom>
          <a:noFill/>
          <a:ln w="9525">
            <a:noFill/>
            <a:miter lim="800000"/>
            <a:headEnd/>
            <a:tailEnd/>
          </a:ln>
          <a:effectLst/>
        </p:spPr>
        <p:txBody>
          <a:bodyPr wrap="square">
            <a:prstTxWarp prst="textNoShape">
              <a:avLst/>
            </a:prstTxWarp>
            <a:spAutoFit/>
          </a:bodyPr>
          <a:lstStyle/>
          <a:p>
            <a:pPr algn="just"/>
            <a:r>
              <a:rPr lang="de-DE" sz="800" b="0" dirty="0">
                <a:solidFill>
                  <a:schemeClr val="bg2"/>
                </a:solidFill>
                <a:sym typeface="Wingdings 3" pitchFamily="-60" charset="2"/>
              </a:rPr>
              <a:t>©</a:t>
            </a:r>
            <a:r>
              <a:rPr lang="de-DE" altLang="ja-JP" sz="800" b="0" dirty="0">
                <a:solidFill>
                  <a:schemeClr val="bg2"/>
                </a:solidFill>
                <a:latin typeface="Lucida Grande" pitchFamily="-60" charset="0"/>
              </a:rPr>
              <a:t> </a:t>
            </a:r>
            <a:r>
              <a:rPr lang="de-DE" sz="800" b="0" dirty="0">
                <a:solidFill>
                  <a:schemeClr val="bg2"/>
                </a:solidFill>
                <a:latin typeface="Calibri Bold" pitchFamily="-60" charset="0"/>
              </a:rPr>
              <a:t>BWKG</a:t>
            </a:r>
          </a:p>
        </p:txBody>
      </p:sp>
      <p:sp>
        <p:nvSpPr>
          <p:cNvPr id="10" name="Inhaltsplatzhalter 3"/>
          <p:cNvSpPr>
            <a:spLocks noGrp="1"/>
          </p:cNvSpPr>
          <p:nvPr>
            <p:ph sz="half" idx="2" hasCustomPrompt="1"/>
          </p:nvPr>
        </p:nvSpPr>
        <p:spPr>
          <a:xfrm>
            <a:off x="4658400" y="1375200"/>
            <a:ext cx="4201200" cy="4773600"/>
          </a:xfrm>
        </p:spPr>
        <p:txBody>
          <a:bodyPr/>
          <a:lstStyle>
            <a:lvl1pPr marL="342900" indent="-342900">
              <a:buClr>
                <a:srgbClr val="712153"/>
              </a:buClr>
              <a:buFont typeface="Gill Sans Ultra Bold Condensed" panose="020B0A06020104020203" pitchFamily="34" charset="0"/>
              <a:buChar char="–"/>
              <a:defRPr>
                <a:solidFill>
                  <a:schemeClr val="tx2"/>
                </a:solidFill>
              </a:defRPr>
            </a:lvl1pPr>
            <a:lvl2pPr>
              <a:defRPr/>
            </a:lvl2pPr>
            <a:lvl3pPr marL="1143000" indent="-228600">
              <a:buClr>
                <a:srgbClr val="712153"/>
              </a:buClr>
              <a:buFont typeface="Arial" panose="020B0604020202020204" pitchFamily="34" charset="0"/>
              <a:buChar char="•"/>
              <a:defRPr/>
            </a:lvl3pPr>
            <a:lvl4pPr marL="1714500" indent="-342900">
              <a:buClr>
                <a:srgbClr val="712153"/>
              </a:buClr>
              <a:buFont typeface="Gill Sans Ultra Bold Condensed" panose="020B0A06020104020203" pitchFamily="34" charset="0"/>
              <a:buChar char="–"/>
              <a:defRPr sz="2000"/>
            </a:lvl4pPr>
            <a:lvl5pPr marL="2057400" indent="-228600">
              <a:buClr>
                <a:srgbClr val="712153"/>
              </a:buClr>
              <a:buFont typeface="Wingdings" panose="05000000000000000000" pitchFamily="2" charset="2"/>
              <a:buChar char="§"/>
              <a:defRPr sz="2000">
                <a:solidFill>
                  <a:schemeClr val="tx2"/>
                </a:solidFill>
              </a:defRPr>
            </a:lvl5pPr>
            <a:lvl6pPr marL="2514600" indent="-228600">
              <a:buClr>
                <a:srgbClr val="712153"/>
              </a:buClr>
              <a:buFont typeface="Arial" panose="020B0604020202020204" pitchFamily="34" charset="0"/>
              <a:buChar char="•"/>
              <a:defRPr>
                <a:solidFill>
                  <a:schemeClr val="tx2"/>
                </a:solidFill>
              </a:defRPr>
            </a:lvl6pPr>
          </a:lstStyle>
          <a:p>
            <a:r>
              <a:rPr lang="de-DE" dirty="0"/>
              <a:t>Ebene 1</a:t>
            </a:r>
          </a:p>
          <a:p>
            <a:pPr lvl="1"/>
            <a:r>
              <a:rPr lang="de-DE" dirty="0"/>
              <a:t>Ebene 2</a:t>
            </a:r>
          </a:p>
          <a:p>
            <a:pPr lvl="2"/>
            <a:r>
              <a:rPr lang="de-DE" dirty="0"/>
              <a:t>Ebene 3</a:t>
            </a:r>
          </a:p>
          <a:p>
            <a:pPr lvl="3"/>
            <a:r>
              <a:rPr lang="de-DE" dirty="0"/>
              <a:t>Ebene 4</a:t>
            </a:r>
          </a:p>
          <a:p>
            <a:pPr lvl="4"/>
            <a:r>
              <a:rPr lang="de-DE" dirty="0"/>
              <a:t>Ebene 5</a:t>
            </a:r>
          </a:p>
          <a:p>
            <a:pPr lvl="5"/>
            <a:r>
              <a:rPr lang="de-DE" dirty="0"/>
              <a:t>Ebene 6</a:t>
            </a:r>
          </a:p>
        </p:txBody>
      </p:sp>
      <p:sp>
        <p:nvSpPr>
          <p:cNvPr id="2" name="Fußzeilenplatzhalter 1"/>
          <p:cNvSpPr>
            <a:spLocks noGrp="1"/>
          </p:cNvSpPr>
          <p:nvPr>
            <p:ph type="ftr" sz="quarter" idx="10"/>
          </p:nvPr>
        </p:nvSpPr>
        <p:spPr>
          <a:xfrm>
            <a:off x="786808" y="6549656"/>
            <a:ext cx="5998167" cy="308344"/>
          </a:xfrm>
        </p:spPr>
        <p:txBody>
          <a:bodyPr/>
          <a:lstStyle>
            <a:lvl1pPr>
              <a:defRPr>
                <a:solidFill>
                  <a:schemeClr val="bg2"/>
                </a:solidFill>
                <a:latin typeface="Calibri Bold" panose="020F0702030404030204" pitchFamily="34" charset="0"/>
              </a:defRPr>
            </a:lvl1pPr>
          </a:lstStyle>
          <a:p>
            <a:pPr>
              <a:defRPr/>
            </a:pPr>
            <a:endParaRPr lang="de-DE" dirty="0"/>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7" name="Rectangle 11"/>
          <p:cNvSpPr>
            <a:spLocks noGrp="1" noChangeArrowheads="1"/>
          </p:cNvSpPr>
          <p:nvPr>
            <p:ph type="title"/>
          </p:nvPr>
        </p:nvSpPr>
        <p:spPr bwMode="auto">
          <a:xfrm>
            <a:off x="188913" y="249238"/>
            <a:ext cx="7256462" cy="8302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dirty="0"/>
              <a:t>Mastertitelformat bearbeiten</a:t>
            </a:r>
          </a:p>
        </p:txBody>
      </p:sp>
      <p:sp>
        <p:nvSpPr>
          <p:cNvPr id="18438" name="Rectangle 12"/>
          <p:cNvSpPr>
            <a:spLocks noGrp="1" noChangeArrowheads="1"/>
          </p:cNvSpPr>
          <p:nvPr>
            <p:ph type="body" idx="1"/>
          </p:nvPr>
        </p:nvSpPr>
        <p:spPr bwMode="auto">
          <a:xfrm>
            <a:off x="188913" y="1371600"/>
            <a:ext cx="7223125" cy="477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de-DE" dirty="0"/>
              <a:t>Hier steht ein Text (Ebene 1)</a:t>
            </a:r>
          </a:p>
          <a:p>
            <a:pPr lvl="1"/>
            <a:r>
              <a:rPr lang="de-DE" dirty="0"/>
              <a:t>Hier steht ein Text (Ebene 2)</a:t>
            </a:r>
          </a:p>
          <a:p>
            <a:pPr lvl="2"/>
            <a:r>
              <a:rPr lang="de-DE" dirty="0"/>
              <a:t>Hier steht ein Text (Ebene 3)</a:t>
            </a:r>
          </a:p>
          <a:p>
            <a:pPr lvl="3"/>
            <a:r>
              <a:rPr lang="de-DE" dirty="0"/>
              <a:t>Hier steht ein Text (Ebene 4)</a:t>
            </a:r>
          </a:p>
          <a:p>
            <a:r>
              <a:rPr lang="de-DE" dirty="0"/>
              <a:t>Hier steht ein Text (Ebene 1)</a:t>
            </a:r>
          </a:p>
          <a:p>
            <a:pPr lvl="1"/>
            <a:r>
              <a:rPr lang="de-DE" dirty="0"/>
              <a:t>Hier steht ein Text (Ebene 2)</a:t>
            </a:r>
          </a:p>
          <a:p>
            <a:pPr lvl="2"/>
            <a:r>
              <a:rPr lang="de-DE" dirty="0"/>
              <a:t>Hier steht ein Text (Ebene 3)</a:t>
            </a:r>
          </a:p>
          <a:p>
            <a:pPr lvl="3"/>
            <a:r>
              <a:rPr lang="de-DE" dirty="0"/>
              <a:t>Hier steht ein Text (Ebene 4)</a:t>
            </a:r>
          </a:p>
          <a:p>
            <a:endParaRPr lang="de-DE" dirty="0"/>
          </a:p>
        </p:txBody>
      </p:sp>
      <p:sp>
        <p:nvSpPr>
          <p:cNvPr id="12" name="Rectangle 14"/>
          <p:cNvSpPr>
            <a:spLocks noGrp="1" noChangeArrowheads="1"/>
          </p:cNvSpPr>
          <p:nvPr>
            <p:ph type="sldNum" sz="quarter" idx="4"/>
          </p:nvPr>
        </p:nvSpPr>
        <p:spPr bwMode="auto">
          <a:xfrm>
            <a:off x="6783388" y="6553200"/>
            <a:ext cx="2133600" cy="3048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900" b="0" baseline="0">
                <a:solidFill>
                  <a:schemeClr val="bg2"/>
                </a:solidFill>
                <a:latin typeface="Calibri" panose="020F0502020204030204" pitchFamily="34" charset="0"/>
                <a:ea typeface="+mn-ea"/>
                <a:cs typeface="+mn-cs"/>
              </a:defRPr>
            </a:lvl1pPr>
          </a:lstStyle>
          <a:p>
            <a:pPr>
              <a:defRPr/>
            </a:pPr>
            <a:fld id="{FD3C7CE9-D7AC-43A4-AF3C-8EDB6B5E2C64}" type="slidenum">
              <a:rPr lang="de-DE" smtClean="0"/>
              <a:pPr>
                <a:defRPr/>
              </a:pPr>
              <a:t>‹Nr.›</a:t>
            </a:fld>
            <a:endParaRPr lang="de-DE" dirty="0"/>
          </a:p>
        </p:txBody>
      </p:sp>
      <p:sp>
        <p:nvSpPr>
          <p:cNvPr id="13" name="Rectangle 14"/>
          <p:cNvSpPr>
            <a:spLocks noGrp="1" noChangeArrowheads="1"/>
          </p:cNvSpPr>
          <p:nvPr>
            <p:ph type="ftr" sz="quarter" idx="3"/>
          </p:nvPr>
        </p:nvSpPr>
        <p:spPr bwMode="auto">
          <a:xfrm>
            <a:off x="1244010" y="6549656"/>
            <a:ext cx="5540966" cy="308344"/>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defRPr sz="900" b="0">
                <a:solidFill>
                  <a:schemeClr val="bg2"/>
                </a:solidFill>
                <a:latin typeface="Calibri Bold" panose="020F0702030404030204" pitchFamily="34" charset="0"/>
              </a:defRPr>
            </a:lvl1pPr>
          </a:lstStyle>
          <a:p>
            <a:pPr>
              <a:defRPr/>
            </a:pPr>
            <a:endParaRPr lang="de-DE" dirty="0"/>
          </a:p>
        </p:txBody>
      </p:sp>
    </p:spTree>
  </p:cSld>
  <p:clrMap bg1="lt1" tx1="dk1" bg2="lt2" tx2="dk2" accent1="accent1" accent2="accent2" accent3="accent3" accent4="accent4" accent5="accent5" accent6="accent6" hlink="hlink" folHlink="folHlink"/>
  <p:sldLayoutIdLst>
    <p:sldLayoutId id="2147483651" r:id="rId1"/>
    <p:sldLayoutId id="2147483657" r:id="rId2"/>
    <p:sldLayoutId id="2147483652" r:id="rId3"/>
    <p:sldLayoutId id="2147483655" r:id="rId4"/>
    <p:sldLayoutId id="2147483656" r:id="rId5"/>
  </p:sldLayoutIdLst>
  <p:transition spd="slow">
    <p:fade/>
  </p:transition>
  <p:hf hdr="0" ftr="0" dt="0"/>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Calibri" pitchFamily="-60" charset="0"/>
          <a:ea typeface="ＭＳ Ｐゴシック" charset="-128"/>
          <a:cs typeface="ＭＳ Ｐゴシック" charset="-128"/>
        </a:defRPr>
      </a:lvl2pPr>
      <a:lvl3pPr algn="l" rtl="0" eaLnBrk="1" fontAlgn="base" hangingPunct="1">
        <a:spcBef>
          <a:spcPct val="0"/>
        </a:spcBef>
        <a:spcAft>
          <a:spcPct val="0"/>
        </a:spcAft>
        <a:defRPr sz="2800">
          <a:solidFill>
            <a:schemeClr val="tx2"/>
          </a:solidFill>
          <a:latin typeface="Calibri" pitchFamily="-60" charset="0"/>
          <a:ea typeface="ＭＳ Ｐゴシック" charset="-128"/>
          <a:cs typeface="ＭＳ Ｐゴシック" charset="-128"/>
        </a:defRPr>
      </a:lvl3pPr>
      <a:lvl4pPr algn="l" rtl="0" eaLnBrk="1" fontAlgn="base" hangingPunct="1">
        <a:spcBef>
          <a:spcPct val="0"/>
        </a:spcBef>
        <a:spcAft>
          <a:spcPct val="0"/>
        </a:spcAft>
        <a:defRPr sz="2800">
          <a:solidFill>
            <a:schemeClr val="tx2"/>
          </a:solidFill>
          <a:latin typeface="Calibri" pitchFamily="-60" charset="0"/>
          <a:ea typeface="ＭＳ Ｐゴシック" charset="-128"/>
          <a:cs typeface="ＭＳ Ｐゴシック" charset="-128"/>
        </a:defRPr>
      </a:lvl4pPr>
      <a:lvl5pPr algn="l" rtl="0" eaLnBrk="1" fontAlgn="base" hangingPunct="1">
        <a:spcBef>
          <a:spcPct val="0"/>
        </a:spcBef>
        <a:spcAft>
          <a:spcPct val="0"/>
        </a:spcAft>
        <a:defRPr sz="2800">
          <a:solidFill>
            <a:schemeClr val="tx2"/>
          </a:solidFill>
          <a:latin typeface="Calibri" pitchFamily="-60"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rgbClr val="712153"/>
        </a:buClr>
        <a:buFont typeface="Gill Sans Ultra Bold Condensed" panose="020B0A06020104020203" pitchFamily="34" charset="0"/>
        <a:buChar char="–"/>
        <a:defRPr sz="2400">
          <a:solidFill>
            <a:schemeClr val="tx2"/>
          </a:solidFill>
          <a:latin typeface="+mn-lt"/>
          <a:ea typeface="+mn-ea"/>
          <a:cs typeface="+mn-cs"/>
        </a:defRPr>
      </a:lvl1pPr>
      <a:lvl2pPr marL="742950" indent="-285750" algn="l" rtl="0" eaLnBrk="1" fontAlgn="base" hangingPunct="1">
        <a:spcBef>
          <a:spcPct val="20000"/>
        </a:spcBef>
        <a:spcAft>
          <a:spcPct val="0"/>
        </a:spcAft>
        <a:buClr>
          <a:srgbClr val="712153"/>
        </a:buClr>
        <a:buFont typeface="Wingdings" panose="05000000000000000000" pitchFamily="2" charset="2"/>
        <a:buChar char="§"/>
        <a:defRPr sz="2400">
          <a:solidFill>
            <a:schemeClr val="tx2"/>
          </a:solidFill>
          <a:latin typeface="+mn-lt"/>
          <a:ea typeface="+mn-ea"/>
          <a:cs typeface="+mn-cs"/>
        </a:defRPr>
      </a:lvl2pPr>
      <a:lvl3pPr marL="1143000" indent="-228600" algn="l" rtl="0" eaLnBrk="1" fontAlgn="base" hangingPunct="1">
        <a:spcBef>
          <a:spcPct val="20000"/>
        </a:spcBef>
        <a:spcAft>
          <a:spcPct val="0"/>
        </a:spcAft>
        <a:buClr>
          <a:srgbClr val="712153"/>
        </a:buClr>
        <a:buFont typeface="Wingdings" panose="05000000000000000000" pitchFamily="2" charset="2"/>
        <a:buChar char=""/>
        <a:defRPr sz="2400" baseline="0">
          <a:solidFill>
            <a:schemeClr val="tx2"/>
          </a:solidFill>
          <a:latin typeface="+mn-lt"/>
          <a:ea typeface="+mn-ea"/>
          <a:cs typeface="+mn-cs"/>
        </a:defRPr>
      </a:lvl3pPr>
      <a:lvl4pPr marL="1714500" indent="-342900" algn="l" rtl="0" eaLnBrk="1" fontAlgn="base" hangingPunct="1">
        <a:spcBef>
          <a:spcPct val="20000"/>
        </a:spcBef>
        <a:spcAft>
          <a:spcPct val="0"/>
        </a:spcAft>
        <a:buClr>
          <a:srgbClr val="712153"/>
        </a:buClr>
        <a:buSzPct val="100000"/>
        <a:buFont typeface="Calibri" panose="020F0502020204030204" pitchFamily="34" charset="0"/>
        <a:buChar char="–"/>
        <a:defRPr sz="2400" baseline="0">
          <a:solidFill>
            <a:schemeClr val="tx2"/>
          </a:solidFill>
          <a:latin typeface="+mn-lt"/>
          <a:ea typeface="+mn-ea"/>
          <a:cs typeface="+mn-cs"/>
        </a:defRPr>
      </a:lvl4pPr>
      <a:lvl5pPr marL="2057400" indent="-228600" algn="l" rtl="0" eaLnBrk="1" fontAlgn="base" hangingPunct="1">
        <a:spcBef>
          <a:spcPct val="20000"/>
        </a:spcBef>
        <a:spcAft>
          <a:spcPct val="0"/>
        </a:spcAft>
        <a:buClr>
          <a:schemeClr val="hlink"/>
        </a:buClr>
        <a:buChar char="»"/>
        <a:defRPr sz="24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diagramData" Target="../diagrams/data5.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17" Type="http://schemas.microsoft.com/office/2007/relationships/diagramDrawing" Target="../diagrams/drawing5.xml"/><Relationship Id="rId2" Type="http://schemas.openxmlformats.org/officeDocument/2006/relationships/notesSlide" Target="../notesSlides/notesSlide2.xml"/><Relationship Id="rId16" Type="http://schemas.openxmlformats.org/officeDocument/2006/relationships/diagramColors" Target="../diagrams/colors5.xml"/><Relationship Id="rId1" Type="http://schemas.openxmlformats.org/officeDocument/2006/relationships/slideLayout" Target="../slideLayouts/slideLayout3.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5" Type="http://schemas.openxmlformats.org/officeDocument/2006/relationships/diagramQuickStyle" Target="../diagrams/quickStyle5.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 Id="rId1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5100" y="3327711"/>
            <a:ext cx="8727380" cy="2929398"/>
          </a:xfrm>
        </p:spPr>
        <p:txBody>
          <a:bodyPr/>
          <a:lstStyle/>
          <a:p>
            <a:r>
              <a:rPr lang="de-DE" sz="3200" b="1" dirty="0"/>
              <a:t>Kooperationsverträge für die schulische und </a:t>
            </a:r>
            <a:r>
              <a:rPr lang="de-DE" sz="3200" dirty="0"/>
              <a:t/>
            </a:r>
            <a:br>
              <a:rPr lang="de-DE" sz="3200" dirty="0"/>
            </a:br>
            <a:r>
              <a:rPr lang="de-DE" sz="3200" b="1" dirty="0"/>
              <a:t>praktische Ausbildung </a:t>
            </a:r>
            <a:r>
              <a:rPr lang="de-DE" sz="3200" b="1" dirty="0" smtClean="0"/>
              <a:t/>
            </a:r>
            <a:br>
              <a:rPr lang="de-DE" sz="3200" b="1" dirty="0" smtClean="0"/>
            </a:br>
            <a:r>
              <a:rPr lang="de-DE" sz="800" dirty="0"/>
              <a:t/>
            </a:r>
            <a:br>
              <a:rPr lang="de-DE" sz="800" dirty="0"/>
            </a:br>
            <a:r>
              <a:rPr lang="de-DE" sz="2800" b="1" dirty="0" smtClean="0"/>
              <a:t>- Gestaltungsmöglichkeiten </a:t>
            </a:r>
            <a:r>
              <a:rPr lang="de-DE" sz="2800" b="1" dirty="0"/>
              <a:t>und Formulierungshilfen </a:t>
            </a:r>
            <a:r>
              <a:rPr lang="de-DE" sz="2800" dirty="0" smtClean="0"/>
              <a:t/>
            </a:r>
            <a:br>
              <a:rPr lang="de-DE" sz="2800" dirty="0" smtClean="0"/>
            </a:br>
            <a:r>
              <a:rPr lang="de-DE" sz="2800" dirty="0"/>
              <a:t/>
            </a:r>
            <a:br>
              <a:rPr lang="de-DE" sz="2800" dirty="0"/>
            </a:br>
            <a:r>
              <a:rPr lang="de-DE" sz="2800" dirty="0" smtClean="0"/>
              <a:t>Fachveranstaltung am 19.03.2019 in Mannheim</a:t>
            </a:r>
            <a:br>
              <a:rPr lang="de-DE" sz="2800" dirty="0" smtClean="0"/>
            </a:br>
            <a:r>
              <a:rPr lang="de-DE" sz="1200" dirty="0" smtClean="0"/>
              <a:t/>
            </a:r>
            <a:br>
              <a:rPr lang="de-DE" sz="1200" dirty="0" smtClean="0"/>
            </a:br>
            <a:endParaRPr lang="de-DE" sz="2800" dirty="0"/>
          </a:p>
        </p:txBody>
      </p:sp>
      <p:sp>
        <p:nvSpPr>
          <p:cNvPr id="3" name="Untertitel 2"/>
          <p:cNvSpPr>
            <a:spLocks noGrp="1"/>
          </p:cNvSpPr>
          <p:nvPr>
            <p:ph type="subTitle" idx="1"/>
          </p:nvPr>
        </p:nvSpPr>
        <p:spPr>
          <a:xfrm>
            <a:off x="233218" y="5240513"/>
            <a:ext cx="8695630" cy="1238664"/>
          </a:xfrm>
        </p:spPr>
        <p:txBody>
          <a:bodyPr/>
          <a:lstStyle/>
          <a:p>
            <a:endParaRPr lang="de-DE" dirty="0" smtClean="0"/>
          </a:p>
          <a:p>
            <a:endParaRPr lang="de-DE" dirty="0"/>
          </a:p>
          <a:p>
            <a:r>
              <a:rPr lang="de-DE" dirty="0" smtClean="0"/>
              <a:t>Ursula Ungerer, </a:t>
            </a:r>
            <a:r>
              <a:rPr lang="de-DE" dirty="0" err="1" smtClean="0"/>
              <a:t>Stv</a:t>
            </a:r>
            <a:r>
              <a:rPr lang="de-DE" dirty="0" smtClean="0"/>
              <a:t>. Geschäftsführerin, BWKG e.V. </a:t>
            </a:r>
          </a:p>
          <a:p>
            <a:endParaRPr lang="de-DE" dirty="0"/>
          </a:p>
          <a:p>
            <a:endParaRPr lang="de-DE" dirty="0"/>
          </a:p>
        </p:txBody>
      </p:sp>
    </p:spTree>
    <p:extLst>
      <p:ext uri="{BB962C8B-B14F-4D97-AF65-F5344CB8AC3E}">
        <p14:creationId xmlns:p14="http://schemas.microsoft.com/office/powerpoint/2010/main" val="4108199835"/>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Handlungsbedarf/Formulierungshilfen</a:t>
            </a:r>
            <a:endParaRPr lang="de-DE" sz="3200" b="1"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10</a:t>
            </a:fld>
            <a:endParaRPr lang="de-DE" dirty="0"/>
          </a:p>
        </p:txBody>
      </p:sp>
      <p:sp>
        <p:nvSpPr>
          <p:cNvPr id="4" name="Inhaltsplatzhalter 3"/>
          <p:cNvSpPr>
            <a:spLocks noGrp="1"/>
          </p:cNvSpPr>
          <p:nvPr>
            <p:ph sz="half" idx="1"/>
          </p:nvPr>
        </p:nvSpPr>
        <p:spPr>
          <a:xfrm>
            <a:off x="328739" y="1234539"/>
            <a:ext cx="8266621" cy="5597333"/>
          </a:xfrm>
          <a:noFill/>
        </p:spPr>
        <p:txBody>
          <a:bodyPr/>
          <a:lstStyle/>
          <a:p>
            <a:r>
              <a:rPr lang="de-DE" dirty="0" smtClean="0"/>
              <a:t>Die vorläufigen Formulierungshilfen werden am 21.03.2019 zusammen mit den Vorträgen </a:t>
            </a:r>
            <a:r>
              <a:rPr lang="de-DE" dirty="0"/>
              <a:t>der heutigen Veranstaltung auf </a:t>
            </a:r>
            <a:r>
              <a:rPr lang="de-DE" dirty="0" smtClean="0"/>
              <a:t>den Homepages </a:t>
            </a:r>
            <a:r>
              <a:rPr lang="de-DE" smtClean="0"/>
              <a:t>der Ministerien zur </a:t>
            </a:r>
            <a:r>
              <a:rPr lang="de-DE" dirty="0"/>
              <a:t>Verfügung </a:t>
            </a:r>
            <a:r>
              <a:rPr lang="de-DE" dirty="0" smtClean="0"/>
              <a:t>gestellt. </a:t>
            </a:r>
            <a:br>
              <a:rPr lang="de-DE" dirty="0" smtClean="0"/>
            </a:br>
            <a:r>
              <a:rPr lang="de-DE" dirty="0" smtClean="0"/>
              <a:t/>
            </a:r>
            <a:br>
              <a:rPr lang="de-DE" dirty="0" smtClean="0"/>
            </a:br>
            <a:endParaRPr lang="de-DE" sz="1200" dirty="0">
              <a:solidFill>
                <a:schemeClr val="accent1"/>
              </a:solidFill>
            </a:endParaRPr>
          </a:p>
          <a:p>
            <a:r>
              <a:rPr lang="de-DE" dirty="0"/>
              <a:t>Das Berufsbildungsinstitut (</a:t>
            </a:r>
            <a:r>
              <a:rPr lang="de-DE" dirty="0" err="1"/>
              <a:t>BiBB</a:t>
            </a:r>
            <a:r>
              <a:rPr lang="de-DE" dirty="0"/>
              <a:t>) ist von der Bundesregierung beauftragt, in einem Workshop am 04./</a:t>
            </a:r>
            <a:r>
              <a:rPr lang="de-DE" dirty="0" smtClean="0"/>
              <a:t>05.04. </a:t>
            </a:r>
            <a:r>
              <a:rPr lang="de-DE" dirty="0"/>
              <a:t>2019 </a:t>
            </a:r>
            <a:r>
              <a:rPr lang="de-DE" dirty="0" smtClean="0"/>
              <a:t>Vertrags-empfehlungen </a:t>
            </a:r>
            <a:r>
              <a:rPr lang="de-DE" dirty="0"/>
              <a:t>zu erarbeiten. Die vorläufigen </a:t>
            </a:r>
            <a:r>
              <a:rPr lang="de-DE" dirty="0" smtClean="0"/>
              <a:t>Formulierungs-hilfen </a:t>
            </a:r>
            <a:r>
              <a:rPr lang="de-DE" dirty="0"/>
              <a:t>aus BW werden in diesen Workshop eingespeist.</a:t>
            </a:r>
            <a:endParaRPr lang="de-DE" dirty="0" smtClean="0"/>
          </a:p>
        </p:txBody>
      </p:sp>
    </p:spTree>
    <p:extLst>
      <p:ext uri="{BB962C8B-B14F-4D97-AF65-F5344CB8AC3E}">
        <p14:creationId xmlns:p14="http://schemas.microsoft.com/office/powerpoint/2010/main" val="3597074438"/>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Handlungsbedarf/Formulierungshilfen</a:t>
            </a:r>
            <a:endParaRPr lang="de-DE" sz="3200" b="1"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11</a:t>
            </a:fld>
            <a:endParaRPr lang="de-DE" dirty="0"/>
          </a:p>
        </p:txBody>
      </p:sp>
      <p:sp>
        <p:nvSpPr>
          <p:cNvPr id="4" name="Inhaltsplatzhalter 3"/>
          <p:cNvSpPr>
            <a:spLocks noGrp="1"/>
          </p:cNvSpPr>
          <p:nvPr>
            <p:ph sz="half" idx="1"/>
          </p:nvPr>
        </p:nvSpPr>
        <p:spPr>
          <a:xfrm>
            <a:off x="328739" y="1495799"/>
            <a:ext cx="8266621" cy="5597333"/>
          </a:xfrm>
          <a:noFill/>
        </p:spPr>
        <p:txBody>
          <a:bodyPr/>
          <a:lstStyle/>
          <a:p>
            <a:r>
              <a:rPr lang="de-DE" dirty="0" smtClean="0"/>
              <a:t>Die Formulierungshilfen sind entwickelt worden im Rahmen der vom Sozialministerium/Kultusministerium eingesetzten Arbeitsgruppen zur Umsetzung der neuen Ausbildung.</a:t>
            </a:r>
            <a:br>
              <a:rPr lang="de-DE" dirty="0" smtClean="0"/>
            </a:br>
            <a:endParaRPr lang="de-DE" sz="1200" dirty="0" smtClean="0"/>
          </a:p>
          <a:p>
            <a:r>
              <a:rPr lang="de-DE" dirty="0" smtClean="0"/>
              <a:t>Es handelt sich </a:t>
            </a:r>
            <a:r>
              <a:rPr lang="de-DE" b="1" u="sng" dirty="0" smtClean="0"/>
              <a:t>nicht</a:t>
            </a:r>
            <a:r>
              <a:rPr lang="de-DE" dirty="0" smtClean="0"/>
              <a:t> um </a:t>
            </a:r>
            <a:r>
              <a:rPr lang="de-DE" b="1" dirty="0" smtClean="0"/>
              <a:t>Musterverträge</a:t>
            </a:r>
            <a:r>
              <a:rPr lang="de-DE" dirty="0" smtClean="0"/>
              <a:t>, die verbindlich anzuwenden sind, sondern es sollen Bausteine zur Verfügung gestellt werden:</a:t>
            </a:r>
            <a:br>
              <a:rPr lang="de-DE" dirty="0" smtClean="0"/>
            </a:br>
            <a:r>
              <a:rPr lang="de-DE" sz="1200" dirty="0" smtClean="0"/>
              <a:t> </a:t>
            </a:r>
          </a:p>
          <a:p>
            <a:pPr lvl="1"/>
            <a:r>
              <a:rPr lang="de-DE" dirty="0" smtClean="0"/>
              <a:t>Wie kann ein Vertrag aussehen</a:t>
            </a:r>
            <a:br>
              <a:rPr lang="de-DE" dirty="0" smtClean="0"/>
            </a:br>
            <a:endParaRPr lang="de-DE" sz="1200" dirty="0" smtClean="0"/>
          </a:p>
          <a:p>
            <a:pPr lvl="1"/>
            <a:r>
              <a:rPr lang="de-DE" dirty="0" smtClean="0"/>
              <a:t>Auch Aufzeigen von alternativen Gestaltungsmöglichkeiten (teils im Text, teils in Form von Anwenderhinweisen in den Fußnoten).</a:t>
            </a:r>
          </a:p>
        </p:txBody>
      </p:sp>
    </p:spTree>
    <p:extLst>
      <p:ext uri="{BB962C8B-B14F-4D97-AF65-F5344CB8AC3E}">
        <p14:creationId xmlns:p14="http://schemas.microsoft.com/office/powerpoint/2010/main" val="3552492548"/>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Handlungsbedarf/Formulierungshilfen</a:t>
            </a:r>
            <a:endParaRPr lang="de-DE" sz="3200" b="1"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12</a:t>
            </a:fld>
            <a:endParaRPr lang="de-DE" dirty="0"/>
          </a:p>
        </p:txBody>
      </p:sp>
      <p:sp>
        <p:nvSpPr>
          <p:cNvPr id="4" name="Inhaltsplatzhalter 3"/>
          <p:cNvSpPr>
            <a:spLocks noGrp="1"/>
          </p:cNvSpPr>
          <p:nvPr>
            <p:ph sz="half" idx="1"/>
          </p:nvPr>
        </p:nvSpPr>
        <p:spPr>
          <a:xfrm>
            <a:off x="328739" y="1495799"/>
            <a:ext cx="8266621" cy="5597333"/>
          </a:xfrm>
          <a:noFill/>
        </p:spPr>
        <p:txBody>
          <a:bodyPr/>
          <a:lstStyle/>
          <a:p>
            <a:r>
              <a:rPr lang="de-DE" dirty="0" smtClean="0"/>
              <a:t>Die Formulierungshilfen setzen die neuen </a:t>
            </a:r>
            <a:r>
              <a:rPr lang="de-DE" b="1" dirty="0" smtClean="0"/>
              <a:t>gesetzlichen Vorgaben</a:t>
            </a:r>
            <a:r>
              <a:rPr lang="de-DE" dirty="0" smtClean="0"/>
              <a:t> an die Kooperationsverträgen um  - sei es als  Verweis auf die nun geltenden Vorschriften, sei es inhaltlich. </a:t>
            </a:r>
            <a:br>
              <a:rPr lang="de-DE" dirty="0" smtClean="0"/>
            </a:br>
            <a:endParaRPr lang="de-DE" sz="1200" dirty="0" smtClean="0"/>
          </a:p>
          <a:p>
            <a:r>
              <a:rPr lang="de-DE" dirty="0" smtClean="0"/>
              <a:t>Sie sind ausführlicher als zwingend erforderlich. An vielen Stellen werden </a:t>
            </a:r>
            <a:r>
              <a:rPr lang="de-DE" b="1" dirty="0" smtClean="0"/>
              <a:t>informatorisch</a:t>
            </a:r>
            <a:r>
              <a:rPr lang="de-DE" dirty="0" smtClean="0"/>
              <a:t> Vorgaben des </a:t>
            </a:r>
            <a:r>
              <a:rPr lang="de-DE" dirty="0" err="1" smtClean="0"/>
              <a:t>PflBG</a:t>
            </a:r>
            <a:r>
              <a:rPr lang="de-DE" dirty="0" smtClean="0"/>
              <a:t> und der </a:t>
            </a:r>
            <a:r>
              <a:rPr lang="de-DE" dirty="0" err="1" smtClean="0"/>
              <a:t>PflAPrV</a:t>
            </a:r>
            <a:r>
              <a:rPr lang="de-DE" dirty="0" smtClean="0"/>
              <a:t> widergegeben, was gerade beim Start in die neue Ausbildung sinnvoll erscheint. </a:t>
            </a:r>
            <a:br>
              <a:rPr lang="de-DE" dirty="0" smtClean="0"/>
            </a:br>
            <a:endParaRPr lang="de-DE" sz="1200" dirty="0" smtClean="0"/>
          </a:p>
          <a:p>
            <a:r>
              <a:rPr lang="de-DE" dirty="0" smtClean="0"/>
              <a:t>Es ist den Anwendern der Formulierungshilfen aber </a:t>
            </a:r>
            <a:r>
              <a:rPr lang="de-DE" b="1" dirty="0" smtClean="0"/>
              <a:t>unbenommen, Kürzungen vorzunehmen</a:t>
            </a:r>
            <a:r>
              <a:rPr lang="de-DE" dirty="0" smtClean="0"/>
              <a:t>! </a:t>
            </a:r>
          </a:p>
        </p:txBody>
      </p:sp>
    </p:spTree>
    <p:extLst>
      <p:ext uri="{BB962C8B-B14F-4D97-AF65-F5344CB8AC3E}">
        <p14:creationId xmlns:p14="http://schemas.microsoft.com/office/powerpoint/2010/main" val="4129532236"/>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Handlungsbedarf/Formulierungshilfen</a:t>
            </a:r>
            <a:endParaRPr lang="de-DE" sz="3200" b="1"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13</a:t>
            </a:fld>
            <a:endParaRPr lang="de-DE" dirty="0"/>
          </a:p>
        </p:txBody>
      </p:sp>
      <p:sp>
        <p:nvSpPr>
          <p:cNvPr id="4" name="Inhaltsplatzhalter 3"/>
          <p:cNvSpPr>
            <a:spLocks noGrp="1"/>
          </p:cNvSpPr>
          <p:nvPr>
            <p:ph sz="half" idx="1"/>
          </p:nvPr>
        </p:nvSpPr>
        <p:spPr>
          <a:xfrm>
            <a:off x="328739" y="1299854"/>
            <a:ext cx="8266621" cy="5597333"/>
          </a:xfrm>
          <a:noFill/>
        </p:spPr>
        <p:txBody>
          <a:bodyPr/>
          <a:lstStyle/>
          <a:p>
            <a:pPr marL="0" indent="0">
              <a:buNone/>
            </a:pPr>
            <a:r>
              <a:rPr lang="de-DE" dirty="0" smtClean="0"/>
              <a:t> </a:t>
            </a:r>
            <a:endParaRPr lang="de-DE" sz="1200" dirty="0" smtClean="0"/>
          </a:p>
          <a:p>
            <a:r>
              <a:rPr lang="de-DE" dirty="0" smtClean="0"/>
              <a:t>Die Formulierungshilfen geben als Umsetzungswerkzeug </a:t>
            </a:r>
            <a:r>
              <a:rPr lang="de-DE" b="1" dirty="0" smtClean="0"/>
              <a:t>Hilfen/Anregungen</a:t>
            </a:r>
            <a:r>
              <a:rPr lang="de-DE" dirty="0" smtClean="0"/>
              <a:t> für die Gestaltung. Sie  ersetzen nicht den Willensbildungsprozess der Kooperationspartner. </a:t>
            </a:r>
            <a:br>
              <a:rPr lang="de-DE" dirty="0" smtClean="0"/>
            </a:br>
            <a:endParaRPr lang="de-DE" sz="1200" dirty="0" smtClean="0"/>
          </a:p>
          <a:p>
            <a:pPr lvl="1"/>
            <a:r>
              <a:rPr lang="de-DE" b="1" dirty="0"/>
              <a:t>1. Umsetzungsschritt</a:t>
            </a:r>
            <a:r>
              <a:rPr lang="de-DE" dirty="0"/>
              <a:t>: Zuerst ist </a:t>
            </a:r>
            <a:r>
              <a:rPr lang="de-DE" dirty="0" smtClean="0"/>
              <a:t>zu </a:t>
            </a:r>
            <a:r>
              <a:rPr lang="de-DE" dirty="0"/>
              <a:t>klären, mit welchen Partnern in welchem Umfang kooperiert werden soll.</a:t>
            </a:r>
            <a:br>
              <a:rPr lang="de-DE" dirty="0"/>
            </a:br>
            <a:endParaRPr lang="de-DE" sz="1200" dirty="0"/>
          </a:p>
          <a:p>
            <a:pPr lvl="1"/>
            <a:r>
              <a:rPr lang="de-DE" b="1" dirty="0"/>
              <a:t>2. Umsetzungsschritt</a:t>
            </a:r>
            <a:r>
              <a:rPr lang="de-DE" dirty="0"/>
              <a:t>: Die Formulierung eines Vertragstextes. </a:t>
            </a:r>
            <a:br>
              <a:rPr lang="de-DE" dirty="0"/>
            </a:br>
            <a:endParaRPr lang="de-DE" dirty="0"/>
          </a:p>
          <a:p>
            <a:endParaRPr lang="de-DE" dirty="0" smtClean="0"/>
          </a:p>
          <a:p>
            <a:pPr marL="0" indent="0">
              <a:buNone/>
            </a:pPr>
            <a:endParaRPr lang="de-DE" dirty="0" smtClean="0"/>
          </a:p>
        </p:txBody>
      </p:sp>
    </p:spTree>
    <p:extLst>
      <p:ext uri="{BB962C8B-B14F-4D97-AF65-F5344CB8AC3E}">
        <p14:creationId xmlns:p14="http://schemas.microsoft.com/office/powerpoint/2010/main" val="2796969012"/>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smtClean="0"/>
              <a:t>Einfacher </a:t>
            </a:r>
            <a:r>
              <a:rPr lang="de-DE" sz="3600" b="1" dirty="0"/>
              <a:t>Schulvertrag</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14</a:t>
            </a:fld>
            <a:endParaRPr lang="de-DE" dirty="0"/>
          </a:p>
        </p:txBody>
      </p:sp>
      <p:sp>
        <p:nvSpPr>
          <p:cNvPr id="4" name="Inhaltsplatzhalter 3"/>
          <p:cNvSpPr>
            <a:spLocks noGrp="1"/>
          </p:cNvSpPr>
          <p:nvPr>
            <p:ph sz="half" idx="1"/>
          </p:nvPr>
        </p:nvSpPr>
        <p:spPr>
          <a:xfrm>
            <a:off x="328739" y="1495799"/>
            <a:ext cx="8548251" cy="5597333"/>
          </a:xfrm>
          <a:noFill/>
        </p:spPr>
        <p:txBody>
          <a:bodyPr/>
          <a:lstStyle/>
          <a:p>
            <a:endParaRPr lang="de-DE" dirty="0" smtClean="0"/>
          </a:p>
          <a:p>
            <a:endParaRPr lang="de-DE" dirty="0"/>
          </a:p>
          <a:p>
            <a:endParaRPr lang="de-DE" dirty="0" smtClean="0"/>
          </a:p>
          <a:p>
            <a:endParaRPr lang="de-DE" dirty="0"/>
          </a:p>
          <a:p>
            <a:endParaRPr lang="de-DE" dirty="0" smtClean="0"/>
          </a:p>
          <a:p>
            <a:r>
              <a:rPr lang="de-DE" dirty="0" smtClean="0"/>
              <a:t>Erste Klärung: </a:t>
            </a:r>
            <a:r>
              <a:rPr lang="de-DE" b="1" dirty="0" smtClean="0"/>
              <a:t>Blockunterricht oder Schultagemodell</a:t>
            </a:r>
            <a:br>
              <a:rPr lang="de-DE" b="1" dirty="0" smtClean="0"/>
            </a:br>
            <a:endParaRPr lang="de-DE" b="1" dirty="0" smtClean="0"/>
          </a:p>
          <a:p>
            <a:pPr lvl="1"/>
            <a:r>
              <a:rPr lang="de-DE" dirty="0" smtClean="0"/>
              <a:t>Wichtige Weichenstellung für TPA</a:t>
            </a:r>
            <a:br>
              <a:rPr lang="de-DE" dirty="0" smtClean="0"/>
            </a:br>
            <a:endParaRPr lang="de-DE" sz="1200" dirty="0" smtClean="0"/>
          </a:p>
          <a:p>
            <a:pPr lvl="1"/>
            <a:r>
              <a:rPr lang="de-DE" dirty="0" smtClean="0"/>
              <a:t>Das Unterrichtsmodell wirkt sich auf die Planung der Praxiseinsätze durch den TPA aus. </a:t>
            </a:r>
          </a:p>
        </p:txBody>
      </p:sp>
      <p:sp>
        <p:nvSpPr>
          <p:cNvPr id="5" name="Gleichschenkliges Dreieck 4"/>
          <p:cNvSpPr/>
          <p:nvPr/>
        </p:nvSpPr>
        <p:spPr>
          <a:xfrm>
            <a:off x="5460278" y="1802657"/>
            <a:ext cx="2116184" cy="1319354"/>
          </a:xfrm>
          <a:prstGeom prst="triangl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2"/>
                </a:solidFill>
              </a:rPr>
              <a:t>Schule</a:t>
            </a:r>
            <a:endParaRPr lang="de-DE" dirty="0">
              <a:solidFill>
                <a:schemeClr val="tx2"/>
              </a:solidFill>
            </a:endParaRPr>
          </a:p>
        </p:txBody>
      </p:sp>
      <p:sp>
        <p:nvSpPr>
          <p:cNvPr id="6" name="Rechteck 5"/>
          <p:cNvSpPr/>
          <p:nvPr/>
        </p:nvSpPr>
        <p:spPr>
          <a:xfrm>
            <a:off x="1031965" y="1802642"/>
            <a:ext cx="2207623" cy="1384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Träger der praktischen Ausbildung</a:t>
            </a:r>
            <a:endParaRPr lang="de-DE" dirty="0"/>
          </a:p>
        </p:txBody>
      </p:sp>
      <p:sp>
        <p:nvSpPr>
          <p:cNvPr id="7" name="Pfeil nach links und rechts 6"/>
          <p:cNvSpPr/>
          <p:nvPr/>
        </p:nvSpPr>
        <p:spPr>
          <a:xfrm>
            <a:off x="3477735" y="2116654"/>
            <a:ext cx="1901933" cy="694449"/>
          </a:xfrm>
          <a:prstGeom prst="lef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Schulvertrag</a:t>
            </a:r>
            <a:endParaRPr lang="de-DE" sz="2000" dirty="0"/>
          </a:p>
        </p:txBody>
      </p:sp>
    </p:spTree>
    <p:extLst>
      <p:ext uri="{BB962C8B-B14F-4D97-AF65-F5344CB8AC3E}">
        <p14:creationId xmlns:p14="http://schemas.microsoft.com/office/powerpoint/2010/main" val="1520866150"/>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smtClean="0"/>
              <a:t>Einfacher </a:t>
            </a:r>
            <a:r>
              <a:rPr lang="de-DE" sz="3600" b="1" dirty="0"/>
              <a:t>Schulvertrag</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15</a:t>
            </a:fld>
            <a:endParaRPr lang="de-DE" dirty="0"/>
          </a:p>
        </p:txBody>
      </p:sp>
      <p:sp>
        <p:nvSpPr>
          <p:cNvPr id="4" name="Inhaltsplatzhalter 3"/>
          <p:cNvSpPr>
            <a:spLocks noGrp="1"/>
          </p:cNvSpPr>
          <p:nvPr>
            <p:ph sz="half" idx="1"/>
          </p:nvPr>
        </p:nvSpPr>
        <p:spPr>
          <a:xfrm>
            <a:off x="328739" y="1430484"/>
            <a:ext cx="8548251" cy="5597333"/>
          </a:xfrm>
          <a:noFill/>
          <a:ln>
            <a:solidFill>
              <a:schemeClr val="tx1">
                <a:lumMod val="40000"/>
                <a:lumOff val="60000"/>
              </a:schemeClr>
            </a:solidFill>
          </a:ln>
        </p:spPr>
        <p:txBody>
          <a:bodyPr/>
          <a:lstStyle/>
          <a:p>
            <a:r>
              <a:rPr lang="de-DE" b="1" dirty="0" smtClean="0"/>
              <a:t>Gemeinsame Basis für Ausbildungsplanung</a:t>
            </a:r>
            <a:r>
              <a:rPr lang="de-DE" dirty="0" smtClean="0"/>
              <a:t/>
            </a:r>
            <a:br>
              <a:rPr lang="de-DE" dirty="0" smtClean="0"/>
            </a:br>
            <a:endParaRPr lang="de-DE" sz="1200" dirty="0" smtClean="0"/>
          </a:p>
          <a:p>
            <a:pPr lvl="1"/>
            <a:r>
              <a:rPr lang="de-DE" dirty="0" smtClean="0"/>
              <a:t>Zwingender Inhalt eines Ausbildungsvertrags ist der  Ausbildungsplan mit </a:t>
            </a:r>
            <a:r>
              <a:rPr lang="de-DE" b="1" dirty="0" smtClean="0"/>
              <a:t>inhaltlicher und zeitlicher Gliederung</a:t>
            </a:r>
            <a:r>
              <a:rPr lang="de-DE" dirty="0" smtClean="0"/>
              <a:t> </a:t>
            </a:r>
            <a:r>
              <a:rPr lang="de-DE" b="1" dirty="0" smtClean="0"/>
              <a:t>der praktischen Ausbildung. </a:t>
            </a:r>
            <a:r>
              <a:rPr lang="de-DE" dirty="0" smtClean="0"/>
              <a:t>Der Ausbildungsplan ist von der Schule zu überprüfen </a:t>
            </a:r>
            <a:r>
              <a:rPr lang="de-DE" i="1" dirty="0" smtClean="0"/>
              <a:t>(§§ 16 Abs. 2 Nr. 4, 10 Abs. 2 </a:t>
            </a:r>
            <a:r>
              <a:rPr lang="de-DE" i="1" dirty="0" err="1" smtClean="0"/>
              <a:t>PflBG</a:t>
            </a:r>
            <a:r>
              <a:rPr lang="de-DE" i="1" dirty="0" smtClean="0"/>
              <a:t>)</a:t>
            </a:r>
            <a:r>
              <a:rPr lang="de-DE" dirty="0" smtClean="0"/>
              <a:t>. </a:t>
            </a:r>
            <a:br>
              <a:rPr lang="de-DE" dirty="0" smtClean="0"/>
            </a:br>
            <a:endParaRPr lang="de-DE" sz="1200" dirty="0" smtClean="0"/>
          </a:p>
          <a:p>
            <a:pPr lvl="1"/>
            <a:r>
              <a:rPr lang="de-DE" dirty="0" smtClean="0"/>
              <a:t>Grobes Raster ausreichend, Benennung Einsatzbereiche +  Zeiträume, ggf. nur grobe Angabe von Wochen/Monaten</a:t>
            </a:r>
            <a:br>
              <a:rPr lang="de-DE" dirty="0" smtClean="0"/>
            </a:br>
            <a:r>
              <a:rPr lang="de-DE" sz="1200" dirty="0" smtClean="0"/>
              <a:t/>
            </a:r>
            <a:br>
              <a:rPr lang="de-DE" sz="1200" dirty="0" smtClean="0"/>
            </a:br>
            <a:r>
              <a:rPr lang="de-DE" i="1" dirty="0" smtClean="0">
                <a:solidFill>
                  <a:schemeClr val="tx1">
                    <a:lumMod val="75000"/>
                  </a:schemeClr>
                </a:solidFill>
              </a:rPr>
              <a:t>Schulblock:</a:t>
            </a:r>
            <a:r>
              <a:rPr lang="de-DE" i="1" dirty="0" smtClean="0"/>
              <a:t>			</a:t>
            </a:r>
            <a:r>
              <a:rPr lang="de-DE" i="1" dirty="0" smtClean="0">
                <a:solidFill>
                  <a:schemeClr val="tx1">
                    <a:lumMod val="75000"/>
                  </a:schemeClr>
                </a:solidFill>
              </a:rPr>
              <a:t>01.04.2020 – 28.04.2020 </a:t>
            </a:r>
            <a:r>
              <a:rPr lang="de-DE" dirty="0" smtClean="0"/>
              <a:t/>
            </a:r>
            <a:br>
              <a:rPr lang="de-DE" dirty="0" smtClean="0"/>
            </a:br>
            <a:r>
              <a:rPr lang="de-DE" dirty="0" smtClean="0"/>
              <a:t>Orientierungseinsatz: 		29.04.2020 – 14.07.2020</a:t>
            </a:r>
            <a:br>
              <a:rPr lang="de-DE" dirty="0" smtClean="0"/>
            </a:br>
            <a:r>
              <a:rPr lang="de-DE" i="1" dirty="0" smtClean="0">
                <a:solidFill>
                  <a:schemeClr val="tx1">
                    <a:lumMod val="75000"/>
                  </a:schemeClr>
                </a:solidFill>
              </a:rPr>
              <a:t>Schulblock: 			15.07.2020 –  11.08.2019</a:t>
            </a:r>
            <a:r>
              <a:rPr lang="de-DE" dirty="0" smtClean="0"/>
              <a:t/>
            </a:r>
            <a:br>
              <a:rPr lang="de-DE" dirty="0" smtClean="0"/>
            </a:br>
            <a:r>
              <a:rPr lang="de-DE" dirty="0" smtClean="0"/>
              <a:t>Pflichteinsatz Krankenhaus: 	12.08.2020 –  29.09.2019 usw.</a:t>
            </a:r>
            <a:br>
              <a:rPr lang="de-DE" dirty="0" smtClean="0"/>
            </a:br>
            <a:r>
              <a:rPr lang="de-DE" dirty="0" smtClean="0"/>
              <a:t>Wahleinsatz:			....</a:t>
            </a:r>
            <a:br>
              <a:rPr lang="de-DE" dirty="0" smtClean="0"/>
            </a:br>
            <a:endParaRPr lang="de-DE" dirty="0" smtClean="0"/>
          </a:p>
        </p:txBody>
      </p:sp>
    </p:spTree>
    <p:extLst>
      <p:ext uri="{BB962C8B-B14F-4D97-AF65-F5344CB8AC3E}">
        <p14:creationId xmlns:p14="http://schemas.microsoft.com/office/powerpoint/2010/main" val="1192704676"/>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smtClean="0"/>
              <a:t>Einfacher </a:t>
            </a:r>
            <a:r>
              <a:rPr lang="de-DE" sz="3600" b="1" dirty="0"/>
              <a:t>Schulvertrag</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16</a:t>
            </a:fld>
            <a:endParaRPr lang="de-DE" dirty="0"/>
          </a:p>
        </p:txBody>
      </p:sp>
      <p:sp>
        <p:nvSpPr>
          <p:cNvPr id="4" name="Inhaltsplatzhalter 3"/>
          <p:cNvSpPr>
            <a:spLocks noGrp="1"/>
          </p:cNvSpPr>
          <p:nvPr>
            <p:ph sz="half" idx="1"/>
          </p:nvPr>
        </p:nvSpPr>
        <p:spPr>
          <a:xfrm>
            <a:off x="328739" y="1339043"/>
            <a:ext cx="8548251" cy="5597333"/>
          </a:xfrm>
          <a:noFill/>
        </p:spPr>
        <p:txBody>
          <a:bodyPr/>
          <a:lstStyle/>
          <a:p>
            <a:r>
              <a:rPr lang="de-DE" b="1" dirty="0"/>
              <a:t>Gemeinsame Basis für </a:t>
            </a:r>
            <a:r>
              <a:rPr lang="de-DE" b="1" dirty="0" smtClean="0"/>
              <a:t>Ausbildungsplanung</a:t>
            </a:r>
            <a:br>
              <a:rPr lang="de-DE" b="1" dirty="0" smtClean="0"/>
            </a:br>
            <a:r>
              <a:rPr lang="de-DE" sz="1200" dirty="0" smtClean="0"/>
              <a:t> </a:t>
            </a:r>
            <a:r>
              <a:rPr lang="de-DE" dirty="0" smtClean="0"/>
              <a:t/>
            </a:r>
            <a:br>
              <a:rPr lang="de-DE" dirty="0" smtClean="0"/>
            </a:br>
            <a:r>
              <a:rPr lang="de-DE" dirty="0" smtClean="0"/>
              <a:t>Regelung im Schulvertrag ist nicht zwingend erforderlich, aber im Gesamtkontext der Komplexität der Einsatzplanung dringend zu empfehlen! </a:t>
            </a:r>
          </a:p>
        </p:txBody>
      </p:sp>
      <p:graphicFrame>
        <p:nvGraphicFramePr>
          <p:cNvPr id="5" name="Diagramm 4"/>
          <p:cNvGraphicFramePr/>
          <p:nvPr>
            <p:extLst>
              <p:ext uri="{D42A27DB-BD31-4B8C-83A1-F6EECF244321}">
                <p14:modId xmlns:p14="http://schemas.microsoft.com/office/powerpoint/2010/main" val="938565995"/>
              </p:ext>
            </p:extLst>
          </p:nvPr>
        </p:nvGraphicFramePr>
        <p:xfrm>
          <a:off x="241921" y="3724835"/>
          <a:ext cx="2850903" cy="27127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m 5"/>
          <p:cNvGraphicFramePr/>
          <p:nvPr>
            <p:extLst>
              <p:ext uri="{D42A27DB-BD31-4B8C-83A1-F6EECF244321}">
                <p14:modId xmlns:p14="http://schemas.microsoft.com/office/powerpoint/2010/main" val="3063041816"/>
              </p:ext>
            </p:extLst>
          </p:nvPr>
        </p:nvGraphicFramePr>
        <p:xfrm>
          <a:off x="2369245" y="2801259"/>
          <a:ext cx="4287050" cy="287339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7" name="Diagramm 6"/>
          <p:cNvGraphicFramePr/>
          <p:nvPr>
            <p:extLst>
              <p:ext uri="{D42A27DB-BD31-4B8C-83A1-F6EECF244321}">
                <p14:modId xmlns:p14="http://schemas.microsoft.com/office/powerpoint/2010/main" val="4162433036"/>
              </p:ext>
            </p:extLst>
          </p:nvPr>
        </p:nvGraphicFramePr>
        <p:xfrm>
          <a:off x="5486397" y="3576917"/>
          <a:ext cx="3724838" cy="293146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cxnSp>
        <p:nvCxnSpPr>
          <p:cNvPr id="9" name="Gerade Verbindung 8"/>
          <p:cNvCxnSpPr/>
          <p:nvPr/>
        </p:nvCxnSpPr>
        <p:spPr>
          <a:xfrm flipV="1">
            <a:off x="2050869" y="5408023"/>
            <a:ext cx="2116182" cy="522514"/>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 name="Gerade Verbindung 10"/>
          <p:cNvCxnSpPr/>
          <p:nvPr/>
        </p:nvCxnSpPr>
        <p:spPr>
          <a:xfrm flipV="1">
            <a:off x="1018903" y="4349931"/>
            <a:ext cx="2090057" cy="58782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3775166" y="4349931"/>
            <a:ext cx="2129245" cy="705395"/>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Gerade Verbindung 17"/>
          <p:cNvCxnSpPr/>
          <p:nvPr/>
        </p:nvCxnSpPr>
        <p:spPr>
          <a:xfrm>
            <a:off x="2063931" y="4173583"/>
            <a:ext cx="5120640" cy="1528354"/>
          </a:xfrm>
          <a:prstGeom prst="line">
            <a:avLst/>
          </a:prstGeom>
          <a:ln>
            <a:solidFill>
              <a:srgbClr val="00FFCC"/>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flipV="1">
            <a:off x="1933303" y="3252651"/>
            <a:ext cx="2142308" cy="16524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p:nvCxnSpPr>
        <p:spPr>
          <a:xfrm>
            <a:off x="4907023" y="3252651"/>
            <a:ext cx="2109652" cy="522515"/>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p:nvCxnSpPr>
        <p:spPr>
          <a:xfrm>
            <a:off x="5904411" y="4278085"/>
            <a:ext cx="2194560" cy="56170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0319502"/>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smtClean="0"/>
              <a:t>Einfacher </a:t>
            </a:r>
            <a:r>
              <a:rPr lang="de-DE" sz="3600" b="1" dirty="0"/>
              <a:t>Schulvertrag</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17</a:t>
            </a:fld>
            <a:endParaRPr lang="de-DE" dirty="0"/>
          </a:p>
        </p:txBody>
      </p:sp>
      <p:sp>
        <p:nvSpPr>
          <p:cNvPr id="4" name="Inhaltsplatzhalter 3"/>
          <p:cNvSpPr>
            <a:spLocks noGrp="1"/>
          </p:cNvSpPr>
          <p:nvPr>
            <p:ph sz="half" idx="1"/>
          </p:nvPr>
        </p:nvSpPr>
        <p:spPr>
          <a:xfrm>
            <a:off x="328739" y="1430484"/>
            <a:ext cx="8548251" cy="5597333"/>
          </a:xfrm>
          <a:noFill/>
        </p:spPr>
        <p:txBody>
          <a:bodyPr/>
          <a:lstStyle/>
          <a:p>
            <a:r>
              <a:rPr lang="de-DE" b="1" dirty="0" smtClean="0"/>
              <a:t>Gemeinsame Basis für Ausbildungsplanung (Forts.)</a:t>
            </a:r>
            <a:br>
              <a:rPr lang="de-DE" b="1" dirty="0" smtClean="0"/>
            </a:br>
            <a:endParaRPr lang="de-DE" b="1" dirty="0" smtClean="0"/>
          </a:p>
          <a:p>
            <a:pPr lvl="1"/>
            <a:r>
              <a:rPr lang="de-DE" dirty="0" smtClean="0"/>
              <a:t>Gemeinsame Vorabstimmungen erleichtern die Planung</a:t>
            </a:r>
            <a:br>
              <a:rPr lang="de-DE" dirty="0" smtClean="0"/>
            </a:br>
            <a:endParaRPr lang="de-DE" sz="800" dirty="0" smtClean="0"/>
          </a:p>
          <a:p>
            <a:pPr lvl="1"/>
            <a:r>
              <a:rPr lang="de-DE" dirty="0" smtClean="0"/>
              <a:t>Formulierungshilfe verweist in einem „Programmsatz“ auf eine </a:t>
            </a:r>
            <a:r>
              <a:rPr lang="de-DE" b="1" dirty="0" smtClean="0"/>
              <a:t>Azubi-unabhängige Basis-Planung von Zeiten und Einsatzbereichen</a:t>
            </a:r>
            <a:r>
              <a:rPr lang="de-DE" dirty="0" smtClean="0"/>
              <a:t> der praktischen Ausbildung. </a:t>
            </a:r>
            <a:br>
              <a:rPr lang="de-DE" dirty="0" smtClean="0"/>
            </a:br>
            <a:endParaRPr lang="de-DE" sz="800" dirty="0" smtClean="0"/>
          </a:p>
          <a:p>
            <a:pPr marL="457200" lvl="1" indent="0">
              <a:buNone/>
            </a:pPr>
            <a:r>
              <a:rPr lang="de-DE" dirty="0" smtClean="0">
                <a:sym typeface="Wingdings" panose="05000000000000000000" pitchFamily="2" charset="2"/>
              </a:rPr>
              <a:t> 	Formulierung lässt offen, welche Akteure in die </a:t>
            </a:r>
            <a:br>
              <a:rPr lang="de-DE" dirty="0" smtClean="0">
                <a:sym typeface="Wingdings" panose="05000000000000000000" pitchFamily="2" charset="2"/>
              </a:rPr>
            </a:br>
            <a:r>
              <a:rPr lang="de-DE" dirty="0" smtClean="0">
                <a:sym typeface="Wingdings" panose="05000000000000000000" pitchFamily="2" charset="2"/>
              </a:rPr>
              <a:t>       Planung einbezogen werden </a:t>
            </a:r>
            <a:br>
              <a:rPr lang="de-DE" dirty="0" smtClean="0">
                <a:sym typeface="Wingdings" panose="05000000000000000000" pitchFamily="2" charset="2"/>
              </a:rPr>
            </a:br>
            <a:r>
              <a:rPr lang="de-DE" sz="1200" dirty="0" smtClean="0">
                <a:sym typeface="Wingdings" panose="05000000000000000000" pitchFamily="2" charset="2"/>
              </a:rPr>
              <a:t/>
            </a:r>
            <a:br>
              <a:rPr lang="de-DE" sz="1200" dirty="0" smtClean="0">
                <a:sym typeface="Wingdings" panose="05000000000000000000" pitchFamily="2" charset="2"/>
              </a:rPr>
            </a:br>
            <a:r>
              <a:rPr lang="de-DE" dirty="0" smtClean="0">
                <a:sym typeface="Wingdings" panose="05000000000000000000" pitchFamily="2" charset="2"/>
              </a:rPr>
              <a:t>   Flexibilität: nur Vertragspartner </a:t>
            </a:r>
            <a:r>
              <a:rPr lang="de-DE" u="sng" dirty="0" smtClean="0">
                <a:sym typeface="Wingdings" panose="05000000000000000000" pitchFamily="2" charset="2"/>
              </a:rPr>
              <a:t>oder</a:t>
            </a:r>
            <a:r>
              <a:rPr lang="de-DE" dirty="0" smtClean="0">
                <a:sym typeface="Wingdings" panose="05000000000000000000" pitchFamily="2" charset="2"/>
              </a:rPr>
              <a:t> ein Verbund mit </a:t>
            </a:r>
            <a:br>
              <a:rPr lang="de-DE" dirty="0" smtClean="0">
                <a:sym typeface="Wingdings" panose="05000000000000000000" pitchFamily="2" charset="2"/>
              </a:rPr>
            </a:br>
            <a:r>
              <a:rPr lang="de-DE" dirty="0" smtClean="0">
                <a:sym typeface="Wingdings" panose="05000000000000000000" pitchFamily="2" charset="2"/>
              </a:rPr>
              <a:t>        weiteren Partnern </a:t>
            </a:r>
            <a:r>
              <a:rPr lang="de-DE" u="sng" dirty="0" smtClean="0">
                <a:sym typeface="Wingdings" panose="05000000000000000000" pitchFamily="2" charset="2"/>
              </a:rPr>
              <a:t>oder</a:t>
            </a:r>
            <a:r>
              <a:rPr lang="de-DE" dirty="0" smtClean="0">
                <a:sym typeface="Wingdings" panose="05000000000000000000" pitchFamily="2" charset="2"/>
              </a:rPr>
              <a:t> Empfehlung einer koordinierenden</a:t>
            </a:r>
            <a:br>
              <a:rPr lang="de-DE" dirty="0" smtClean="0">
                <a:sym typeface="Wingdings" panose="05000000000000000000" pitchFamily="2" charset="2"/>
              </a:rPr>
            </a:br>
            <a:r>
              <a:rPr lang="de-DE" dirty="0" smtClean="0">
                <a:sym typeface="Wingdings" panose="05000000000000000000" pitchFamily="2" charset="2"/>
              </a:rPr>
              <a:t>        Stelle</a:t>
            </a:r>
            <a:endParaRPr lang="de-DE" dirty="0" smtClean="0"/>
          </a:p>
        </p:txBody>
      </p:sp>
    </p:spTree>
    <p:extLst>
      <p:ext uri="{BB962C8B-B14F-4D97-AF65-F5344CB8AC3E}">
        <p14:creationId xmlns:p14="http://schemas.microsoft.com/office/powerpoint/2010/main" val="3858967365"/>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a:t>Allgemeine Grundlagen</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18</a:t>
            </a:fld>
            <a:endParaRPr lang="de-DE" dirty="0"/>
          </a:p>
        </p:txBody>
      </p:sp>
      <p:sp>
        <p:nvSpPr>
          <p:cNvPr id="4" name="Inhaltsplatzhalter 3"/>
          <p:cNvSpPr>
            <a:spLocks noGrp="1"/>
          </p:cNvSpPr>
          <p:nvPr>
            <p:ph sz="half" idx="1"/>
          </p:nvPr>
        </p:nvSpPr>
        <p:spPr>
          <a:xfrm>
            <a:off x="371007" y="1312917"/>
            <a:ext cx="8358061" cy="5597333"/>
          </a:xfrm>
          <a:noFill/>
        </p:spPr>
        <p:txBody>
          <a:bodyPr/>
          <a:lstStyle/>
          <a:p>
            <a:r>
              <a:rPr lang="de-DE" b="1" dirty="0"/>
              <a:t>Festlegung des  Angebots der Schule </a:t>
            </a:r>
            <a:r>
              <a:rPr lang="de-DE" b="1" dirty="0" smtClean="0"/>
              <a:t/>
            </a:r>
            <a:br>
              <a:rPr lang="de-DE" b="1" dirty="0" smtClean="0"/>
            </a:br>
            <a:r>
              <a:rPr lang="de-DE" dirty="0" smtClean="0"/>
              <a:t/>
            </a:r>
            <a:br>
              <a:rPr lang="de-DE" dirty="0" smtClean="0"/>
            </a:br>
            <a:r>
              <a:rPr lang="de-DE" dirty="0" smtClean="0"/>
              <a:t>Eine (nichtstaatliche) Pflegeschule </a:t>
            </a:r>
            <a:r>
              <a:rPr lang="de-DE" dirty="0"/>
              <a:t>kann </a:t>
            </a:r>
            <a:r>
              <a:rPr lang="de-DE" b="1" dirty="0"/>
              <a:t>frei entscheiden, </a:t>
            </a:r>
            <a:r>
              <a:rPr lang="de-DE" dirty="0"/>
              <a:t>ob sie </a:t>
            </a:r>
            <a:r>
              <a:rPr lang="de-DE" dirty="0" smtClean="0"/>
              <a:t>zusätzlich zum </a:t>
            </a:r>
            <a:r>
              <a:rPr lang="de-DE" dirty="0" err="1" smtClean="0"/>
              <a:t>generalistischen</a:t>
            </a:r>
            <a:r>
              <a:rPr lang="de-DE" dirty="0" smtClean="0"/>
              <a:t> Abschluss den </a:t>
            </a:r>
            <a:r>
              <a:rPr lang="de-DE" b="1" dirty="0"/>
              <a:t>Abschluss in der Altenpflege oder/und Kinderkrankenpflege </a:t>
            </a:r>
            <a:r>
              <a:rPr lang="de-DE" dirty="0"/>
              <a:t>anbietet</a:t>
            </a:r>
            <a:r>
              <a:rPr lang="de-DE" b="1" dirty="0" smtClean="0"/>
              <a:t>.</a:t>
            </a:r>
            <a:br>
              <a:rPr lang="de-DE" b="1" dirty="0" smtClean="0"/>
            </a:br>
            <a:r>
              <a:rPr lang="de-DE" b="1" dirty="0" smtClean="0"/>
              <a:t/>
            </a:r>
            <a:br>
              <a:rPr lang="de-DE" b="1" dirty="0" smtClean="0"/>
            </a:br>
            <a:r>
              <a:rPr lang="de-DE" b="1" dirty="0" smtClean="0"/>
              <a:t/>
            </a:r>
            <a:br>
              <a:rPr lang="de-DE" b="1" dirty="0" smtClean="0"/>
            </a:br>
            <a:r>
              <a:rPr lang="de-DE" b="1" dirty="0" smtClean="0"/>
              <a:t/>
            </a:r>
            <a:br>
              <a:rPr lang="de-DE" b="1" dirty="0" smtClean="0"/>
            </a:br>
            <a:r>
              <a:rPr lang="de-DE" b="1" dirty="0" smtClean="0"/>
              <a:t/>
            </a:r>
            <a:br>
              <a:rPr lang="de-DE" b="1" dirty="0" smtClean="0"/>
            </a:br>
            <a:r>
              <a:rPr lang="de-DE" b="1" dirty="0" smtClean="0"/>
              <a:t/>
            </a:r>
            <a:br>
              <a:rPr lang="de-DE" b="1" dirty="0" smtClean="0"/>
            </a:br>
            <a:r>
              <a:rPr lang="de-DE" b="1" dirty="0" smtClean="0"/>
              <a:t/>
            </a:r>
            <a:br>
              <a:rPr lang="de-DE" b="1" dirty="0" smtClean="0"/>
            </a:br>
            <a:endParaRPr lang="de-DE" b="1" dirty="0" smtClean="0"/>
          </a:p>
        </p:txBody>
      </p:sp>
      <p:grpSp>
        <p:nvGrpSpPr>
          <p:cNvPr id="5" name="Gruppieren 4"/>
          <p:cNvGrpSpPr/>
          <p:nvPr/>
        </p:nvGrpSpPr>
        <p:grpSpPr>
          <a:xfrm>
            <a:off x="2129239" y="3618425"/>
            <a:ext cx="4715692" cy="1815737"/>
            <a:chOff x="2717074" y="2364377"/>
            <a:chExt cx="4715692" cy="1815737"/>
          </a:xfrm>
        </p:grpSpPr>
        <p:sp>
          <p:nvSpPr>
            <p:cNvPr id="6" name="Rechteck 5"/>
            <p:cNvSpPr/>
            <p:nvPr/>
          </p:nvSpPr>
          <p:spPr>
            <a:xfrm>
              <a:off x="2717074" y="3056709"/>
              <a:ext cx="4715692" cy="112340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smtClean="0"/>
                <a:t>Generalistische</a:t>
              </a:r>
              <a:r>
                <a:rPr lang="de-DE" dirty="0" smtClean="0"/>
                <a:t> Ausbildung</a:t>
              </a:r>
              <a:endParaRPr lang="de-DE" dirty="0"/>
            </a:p>
          </p:txBody>
        </p:sp>
        <p:grpSp>
          <p:nvGrpSpPr>
            <p:cNvPr id="7" name="Gruppieren 6"/>
            <p:cNvGrpSpPr/>
            <p:nvPr/>
          </p:nvGrpSpPr>
          <p:grpSpPr>
            <a:xfrm>
              <a:off x="2717074" y="2364377"/>
              <a:ext cx="4676503" cy="590006"/>
              <a:chOff x="2717074" y="2351314"/>
              <a:chExt cx="4676503" cy="590006"/>
            </a:xfrm>
          </p:grpSpPr>
          <p:sp>
            <p:nvSpPr>
              <p:cNvPr id="8" name="Rechteck 7"/>
              <p:cNvSpPr/>
              <p:nvPr/>
            </p:nvSpPr>
            <p:spPr>
              <a:xfrm>
                <a:off x="2717074" y="2351314"/>
                <a:ext cx="1489166" cy="58782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PFF/PFM</a:t>
                </a:r>
                <a:endParaRPr lang="de-DE" sz="2000" dirty="0"/>
              </a:p>
            </p:txBody>
          </p:sp>
          <p:sp>
            <p:nvSpPr>
              <p:cNvPr id="9" name="Rechteck 8"/>
              <p:cNvSpPr/>
              <p:nvPr/>
            </p:nvSpPr>
            <p:spPr>
              <a:xfrm>
                <a:off x="4330337" y="2353490"/>
                <a:ext cx="1489166" cy="587829"/>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Altenpflege</a:t>
                </a:r>
                <a:endParaRPr lang="de-DE" sz="2000" dirty="0"/>
              </a:p>
            </p:txBody>
          </p:sp>
          <p:sp>
            <p:nvSpPr>
              <p:cNvPr id="10" name="Rechteck 9"/>
              <p:cNvSpPr/>
              <p:nvPr/>
            </p:nvSpPr>
            <p:spPr>
              <a:xfrm>
                <a:off x="5904411" y="2353491"/>
                <a:ext cx="1489166" cy="58782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Kinderkran-</a:t>
                </a:r>
                <a:br>
                  <a:rPr lang="de-DE" sz="2000" dirty="0" smtClean="0"/>
                </a:br>
                <a:r>
                  <a:rPr lang="de-DE" sz="2000" dirty="0" err="1" smtClean="0"/>
                  <a:t>kenpflege</a:t>
                </a:r>
                <a:endParaRPr lang="de-DE" sz="2000" dirty="0"/>
              </a:p>
            </p:txBody>
          </p:sp>
        </p:grpSp>
      </p:grpSp>
    </p:spTree>
    <p:extLst>
      <p:ext uri="{BB962C8B-B14F-4D97-AF65-F5344CB8AC3E}">
        <p14:creationId xmlns:p14="http://schemas.microsoft.com/office/powerpoint/2010/main" val="3371345341"/>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smtClean="0"/>
              <a:t>Einfacher </a:t>
            </a:r>
            <a:r>
              <a:rPr lang="de-DE" sz="3600" b="1" dirty="0"/>
              <a:t>Schulvertrag</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19</a:t>
            </a:fld>
            <a:endParaRPr lang="de-DE" dirty="0"/>
          </a:p>
        </p:txBody>
      </p:sp>
      <p:sp>
        <p:nvSpPr>
          <p:cNvPr id="4" name="Inhaltsplatzhalter 3"/>
          <p:cNvSpPr>
            <a:spLocks noGrp="1"/>
          </p:cNvSpPr>
          <p:nvPr>
            <p:ph sz="half" idx="1"/>
          </p:nvPr>
        </p:nvSpPr>
        <p:spPr>
          <a:xfrm>
            <a:off x="276487" y="1247602"/>
            <a:ext cx="8763010" cy="5597333"/>
          </a:xfrm>
          <a:noFill/>
        </p:spPr>
        <p:txBody>
          <a:bodyPr/>
          <a:lstStyle/>
          <a:p>
            <a:pPr marL="0" indent="0">
              <a:buNone/>
            </a:pPr>
            <a:endParaRPr lang="de-DE" dirty="0" smtClean="0"/>
          </a:p>
          <a:p>
            <a:r>
              <a:rPr lang="de-DE" b="1" dirty="0" smtClean="0"/>
              <a:t>Festlegung des  Angebots der Schule</a:t>
            </a:r>
            <a:br>
              <a:rPr lang="de-DE" b="1" dirty="0" smtClean="0"/>
            </a:br>
            <a:r>
              <a:rPr lang="de-DE" sz="1200" dirty="0" smtClean="0"/>
              <a:t/>
            </a:r>
            <a:br>
              <a:rPr lang="de-DE" sz="1200" dirty="0" smtClean="0"/>
            </a:br>
            <a:endParaRPr lang="de-DE" sz="1200" b="1" dirty="0" smtClean="0"/>
          </a:p>
          <a:p>
            <a:pPr lvl="1"/>
            <a:r>
              <a:rPr lang="de-DE" dirty="0" smtClean="0"/>
              <a:t>Formulierungshilfen: </a:t>
            </a:r>
            <a:r>
              <a:rPr lang="de-DE" b="1" dirty="0" smtClean="0"/>
              <a:t>Welche Abschlüsse </a:t>
            </a:r>
            <a:r>
              <a:rPr lang="de-DE" dirty="0" smtClean="0"/>
              <a:t>bietet die Schule an:</a:t>
            </a:r>
            <a:br>
              <a:rPr lang="de-DE" dirty="0" smtClean="0"/>
            </a:br>
            <a:endParaRPr lang="de-DE" sz="1200" dirty="0" smtClean="0"/>
          </a:p>
          <a:p>
            <a:pPr lvl="2"/>
            <a:r>
              <a:rPr lang="de-DE" dirty="0" smtClean="0"/>
              <a:t>Pflegefrau/Pflegefachmann (Muss)</a:t>
            </a:r>
          </a:p>
          <a:p>
            <a:pPr lvl="2"/>
            <a:r>
              <a:rPr lang="de-DE" dirty="0" smtClean="0"/>
              <a:t>Gesundheit- und Kinderkrankenpflege (Kann)</a:t>
            </a:r>
          </a:p>
          <a:p>
            <a:pPr lvl="2"/>
            <a:r>
              <a:rPr lang="de-DE" dirty="0" smtClean="0"/>
              <a:t> Altenpflege (Kann)</a:t>
            </a:r>
            <a:br>
              <a:rPr lang="de-DE" dirty="0" smtClean="0"/>
            </a:br>
            <a:r>
              <a:rPr lang="de-DE" sz="1200" dirty="0" smtClean="0"/>
              <a:t/>
            </a:r>
            <a:br>
              <a:rPr lang="de-DE" sz="1200" dirty="0" smtClean="0"/>
            </a:br>
            <a:endParaRPr lang="de-DE" sz="1200" dirty="0" smtClean="0"/>
          </a:p>
          <a:p>
            <a:pPr lvl="1"/>
            <a:r>
              <a:rPr lang="de-DE" dirty="0" smtClean="0"/>
              <a:t>Sieht sich Schule </a:t>
            </a:r>
            <a:r>
              <a:rPr lang="de-DE" dirty="0"/>
              <a:t>zum Zeitpunkt des Abschlusses des Schulvertrags </a:t>
            </a:r>
            <a:r>
              <a:rPr lang="de-DE" dirty="0" smtClean="0"/>
              <a:t>noch nicht </a:t>
            </a:r>
            <a:r>
              <a:rPr lang="de-DE" dirty="0"/>
              <a:t>zu einer Festlegung im </a:t>
            </a:r>
            <a:r>
              <a:rPr lang="de-DE" dirty="0" smtClean="0"/>
              <a:t>Stande, kann eine </a:t>
            </a:r>
            <a:r>
              <a:rPr lang="de-DE" b="1" dirty="0"/>
              <a:t>Absichtserklärung</a:t>
            </a:r>
            <a:r>
              <a:rPr lang="de-DE" dirty="0"/>
              <a:t> im Vertrag in Betracht gezogen werden</a:t>
            </a:r>
            <a:r>
              <a:rPr lang="de-DE" dirty="0" smtClean="0"/>
              <a:t>. „Die Schule beabsichtigt ...“</a:t>
            </a:r>
            <a:r>
              <a:rPr lang="de-DE" dirty="0"/>
              <a:t/>
            </a:r>
            <a:br>
              <a:rPr lang="de-DE" dirty="0"/>
            </a:br>
            <a:endParaRPr lang="de-DE" sz="1200" dirty="0"/>
          </a:p>
          <a:p>
            <a:pPr marL="457200" lvl="1" indent="0">
              <a:buNone/>
            </a:pPr>
            <a:r>
              <a:rPr lang="de-DE" dirty="0" smtClean="0"/>
              <a:t/>
            </a:r>
            <a:br>
              <a:rPr lang="de-DE" dirty="0" smtClean="0"/>
            </a:br>
            <a:endParaRPr lang="de-DE" sz="1200" dirty="0" smtClean="0"/>
          </a:p>
        </p:txBody>
      </p:sp>
    </p:spTree>
    <p:extLst>
      <p:ext uri="{BB962C8B-B14F-4D97-AF65-F5344CB8AC3E}">
        <p14:creationId xmlns:p14="http://schemas.microsoft.com/office/powerpoint/2010/main" val="3559626818"/>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b="1" dirty="0"/>
              <a:t>Vertragsbeziehungen</a:t>
            </a:r>
            <a:endParaRPr lang="de-DE"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2</a:t>
            </a:fld>
            <a:endParaRPr lang="de-DE" dirty="0"/>
          </a:p>
        </p:txBody>
      </p:sp>
      <p:sp>
        <p:nvSpPr>
          <p:cNvPr id="4" name="Inhaltsplatzhalter 3"/>
          <p:cNvSpPr>
            <a:spLocks noGrp="1"/>
          </p:cNvSpPr>
          <p:nvPr>
            <p:ph sz="half" idx="1"/>
          </p:nvPr>
        </p:nvSpPr>
        <p:spPr>
          <a:xfrm>
            <a:off x="190800" y="2885010"/>
            <a:ext cx="8665817" cy="4773600"/>
          </a:xfrm>
        </p:spPr>
        <p:txBody>
          <a:bodyPr/>
          <a:lstStyle/>
          <a:p>
            <a:pPr marL="0" indent="0">
              <a:buNone/>
            </a:pPr>
            <a:endParaRPr lang="de-DE" sz="800" b="1" dirty="0" smtClean="0"/>
          </a:p>
          <a:p>
            <a:pPr marL="457200" lvl="1" indent="0">
              <a:buNone/>
            </a:pPr>
            <a:endParaRPr lang="de-DE" sz="2200" dirty="0" smtClean="0"/>
          </a:p>
        </p:txBody>
      </p:sp>
      <p:sp>
        <p:nvSpPr>
          <p:cNvPr id="5" name="AutoShape 4" descr="Bildergebnis für bild für sieger"/>
          <p:cNvSpPr>
            <a:spLocks noChangeAspect="1" noChangeArrowheads="1"/>
          </p:cNvSpPr>
          <p:nvPr/>
        </p:nvSpPr>
        <p:spPr bwMode="auto">
          <a:xfrm>
            <a:off x="155576" y="-547710"/>
            <a:ext cx="1495425" cy="114194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grpSp>
        <p:nvGrpSpPr>
          <p:cNvPr id="13" name="Gruppieren 12"/>
          <p:cNvGrpSpPr/>
          <p:nvPr/>
        </p:nvGrpSpPr>
        <p:grpSpPr>
          <a:xfrm>
            <a:off x="940487" y="2022361"/>
            <a:ext cx="7564041" cy="4119585"/>
            <a:chOff x="940487" y="2466503"/>
            <a:chExt cx="7564041" cy="4119585"/>
          </a:xfrm>
        </p:grpSpPr>
        <p:graphicFrame>
          <p:nvGraphicFramePr>
            <p:cNvPr id="6" name="Diagramm 5"/>
            <p:cNvGraphicFramePr/>
            <p:nvPr>
              <p:extLst>
                <p:ext uri="{D42A27DB-BD31-4B8C-83A1-F6EECF244321}">
                  <p14:modId xmlns:p14="http://schemas.microsoft.com/office/powerpoint/2010/main" val="1637244444"/>
                </p:ext>
              </p:extLst>
            </p:nvPr>
          </p:nvGraphicFramePr>
          <p:xfrm>
            <a:off x="940487" y="2627554"/>
            <a:ext cx="3030603" cy="32887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m 6"/>
            <p:cNvGraphicFramePr/>
            <p:nvPr>
              <p:extLst>
                <p:ext uri="{D42A27DB-BD31-4B8C-83A1-F6EECF244321}">
                  <p14:modId xmlns:p14="http://schemas.microsoft.com/office/powerpoint/2010/main" val="550418622"/>
                </p:ext>
              </p:extLst>
            </p:nvPr>
          </p:nvGraphicFramePr>
          <p:xfrm>
            <a:off x="5094509" y="2466503"/>
            <a:ext cx="3410019" cy="351946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Abgerundetes Rechteck 7"/>
            <p:cNvSpPr/>
            <p:nvPr/>
          </p:nvSpPr>
          <p:spPr>
            <a:xfrm>
              <a:off x="3898165" y="5169725"/>
              <a:ext cx="1775637" cy="1416363"/>
            </a:xfrm>
            <a:prstGeom prst="roundRect">
              <a:avLst/>
            </a:prstGeom>
            <a:solidFill>
              <a:schemeClr val="accent6">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Schule</a:t>
              </a:r>
              <a:endParaRPr lang="de-DE" dirty="0"/>
            </a:p>
          </p:txBody>
        </p:sp>
      </p:grpSp>
      <p:sp>
        <p:nvSpPr>
          <p:cNvPr id="9" name="Pfeil nach links und rechts 8"/>
          <p:cNvSpPr/>
          <p:nvPr/>
        </p:nvSpPr>
        <p:spPr>
          <a:xfrm rot="2064197">
            <a:off x="2900667" y="4563618"/>
            <a:ext cx="1310312" cy="56654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Pfeil nach links und rechts 9"/>
          <p:cNvSpPr/>
          <p:nvPr/>
        </p:nvSpPr>
        <p:spPr>
          <a:xfrm rot="8409583">
            <a:off x="5252007" y="4476467"/>
            <a:ext cx="1310312" cy="56654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981398" y="1446885"/>
            <a:ext cx="1230641" cy="1639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469946"/>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smtClean="0"/>
              <a:t>Einfacher </a:t>
            </a:r>
            <a:r>
              <a:rPr lang="de-DE" sz="3600" b="1" dirty="0"/>
              <a:t>Schulvertrag</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20</a:t>
            </a:fld>
            <a:endParaRPr lang="de-DE" dirty="0"/>
          </a:p>
        </p:txBody>
      </p:sp>
      <p:sp>
        <p:nvSpPr>
          <p:cNvPr id="4" name="Inhaltsplatzhalter 3"/>
          <p:cNvSpPr>
            <a:spLocks noGrp="1"/>
          </p:cNvSpPr>
          <p:nvPr>
            <p:ph sz="half" idx="1"/>
          </p:nvPr>
        </p:nvSpPr>
        <p:spPr>
          <a:xfrm>
            <a:off x="328739" y="1103909"/>
            <a:ext cx="8548251" cy="5597333"/>
          </a:xfrm>
          <a:noFill/>
        </p:spPr>
        <p:txBody>
          <a:bodyPr/>
          <a:lstStyle/>
          <a:p>
            <a:pPr marL="0" indent="0">
              <a:buNone/>
            </a:pPr>
            <a:endParaRPr lang="de-DE" sz="1200" dirty="0" smtClean="0"/>
          </a:p>
          <a:p>
            <a:r>
              <a:rPr lang="de-DE" b="1" dirty="0"/>
              <a:t>Festlegung des  Angebots der Schule</a:t>
            </a:r>
            <a:r>
              <a:rPr lang="de-DE" dirty="0" smtClean="0"/>
              <a:t/>
            </a:r>
            <a:br>
              <a:rPr lang="de-DE" dirty="0" smtClean="0"/>
            </a:br>
            <a:endParaRPr lang="de-DE" dirty="0" smtClean="0"/>
          </a:p>
          <a:p>
            <a:pPr lvl="1"/>
            <a:r>
              <a:rPr lang="de-DE" dirty="0" smtClean="0"/>
              <a:t>Bietet die Schule laut Schulvertrag eine Spezialisierung an, hat sie den Unterricht hierfür sicherzustellen (Beschäftigung von Lehrkräften mit dem speziellen Know-how Altenpflege bzw</a:t>
            </a:r>
            <a:r>
              <a:rPr lang="de-DE" dirty="0"/>
              <a:t>.</a:t>
            </a:r>
            <a:r>
              <a:rPr lang="de-DE" dirty="0" smtClean="0"/>
              <a:t> Pädiatrie).</a:t>
            </a:r>
            <a:br>
              <a:rPr lang="de-DE" dirty="0" smtClean="0"/>
            </a:br>
            <a:endParaRPr lang="de-DE" sz="1200" dirty="0" smtClean="0"/>
          </a:p>
          <a:p>
            <a:pPr lvl="1"/>
            <a:r>
              <a:rPr lang="de-DE" dirty="0" smtClean="0"/>
              <a:t>Entscheiden sich zu wenige Azubi für die laut Schulvertrag angebotene Spezialisierung, um eine zumutbare Klassengröße zu erreichen, leitet sich aus der Festlegung im Schulvertrag eine Pflicht der Schule ab, sich mit anderen Schulen abzustimmen, wo eine spezialisierte Klasse mit ausreichender Schülerzahl stattfinden kann. </a:t>
            </a:r>
            <a:endParaRPr lang="de-DE" b="1" i="1" dirty="0"/>
          </a:p>
        </p:txBody>
      </p:sp>
    </p:spTree>
    <p:extLst>
      <p:ext uri="{BB962C8B-B14F-4D97-AF65-F5344CB8AC3E}">
        <p14:creationId xmlns:p14="http://schemas.microsoft.com/office/powerpoint/2010/main" val="4217968421"/>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smtClean="0"/>
              <a:t>Einfacher </a:t>
            </a:r>
            <a:r>
              <a:rPr lang="de-DE" sz="3600" b="1" dirty="0"/>
              <a:t>Schulvertrag</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21</a:t>
            </a:fld>
            <a:endParaRPr lang="de-DE" dirty="0"/>
          </a:p>
        </p:txBody>
      </p:sp>
      <p:sp>
        <p:nvSpPr>
          <p:cNvPr id="4" name="Inhaltsplatzhalter 3"/>
          <p:cNvSpPr>
            <a:spLocks noGrp="1"/>
          </p:cNvSpPr>
          <p:nvPr>
            <p:ph sz="half" idx="1"/>
          </p:nvPr>
        </p:nvSpPr>
        <p:spPr>
          <a:xfrm>
            <a:off x="328739" y="1247602"/>
            <a:ext cx="8548251" cy="5597333"/>
          </a:xfrm>
          <a:noFill/>
        </p:spPr>
        <p:txBody>
          <a:bodyPr/>
          <a:lstStyle/>
          <a:p>
            <a:pPr marL="0" indent="0">
              <a:buNone/>
            </a:pPr>
            <a:endParaRPr lang="de-DE" dirty="0" smtClean="0"/>
          </a:p>
          <a:p>
            <a:r>
              <a:rPr lang="de-DE" b="1" dirty="0"/>
              <a:t>Festlegung des  Angebots der Schule</a:t>
            </a:r>
            <a:r>
              <a:rPr lang="de-DE" dirty="0" smtClean="0"/>
              <a:t/>
            </a:r>
            <a:br>
              <a:rPr lang="de-DE" dirty="0" smtClean="0"/>
            </a:br>
            <a:endParaRPr lang="de-DE" dirty="0" smtClean="0"/>
          </a:p>
          <a:p>
            <a:pPr lvl="1"/>
            <a:r>
              <a:rPr lang="de-DE" dirty="0" smtClean="0"/>
              <a:t>Bietet die Schule laut Vertrag den spezialisierten Abschluss </a:t>
            </a:r>
            <a:r>
              <a:rPr lang="de-DE" u="sng" dirty="0" smtClean="0"/>
              <a:t>nicht</a:t>
            </a:r>
            <a:r>
              <a:rPr lang="de-DE" dirty="0" smtClean="0"/>
              <a:t> an, für den sich ein Azubi entscheidet, ist es </a:t>
            </a:r>
            <a:r>
              <a:rPr lang="de-DE" b="1" dirty="0" smtClean="0"/>
              <a:t>Aufgabe des TPA, </a:t>
            </a:r>
            <a:r>
              <a:rPr lang="de-DE" dirty="0" smtClean="0"/>
              <a:t>für das 3. Ausbildungsjahr</a:t>
            </a:r>
            <a:r>
              <a:rPr lang="de-DE" b="1" dirty="0" smtClean="0"/>
              <a:t> </a:t>
            </a:r>
            <a:r>
              <a:rPr lang="de-DE" dirty="0" smtClean="0"/>
              <a:t>einen Schulvertrag mit einer spezialisierten Schule zu schließen (§ 59 Abs. 4 </a:t>
            </a:r>
            <a:r>
              <a:rPr lang="de-DE" dirty="0" err="1" smtClean="0"/>
              <a:t>PflBG</a:t>
            </a:r>
            <a:r>
              <a:rPr lang="de-DE" dirty="0" smtClean="0"/>
              <a:t>). </a:t>
            </a:r>
            <a:br>
              <a:rPr lang="de-DE" dirty="0" smtClean="0"/>
            </a:br>
            <a:r>
              <a:rPr lang="de-DE" dirty="0" smtClean="0"/>
              <a:t/>
            </a:r>
            <a:br>
              <a:rPr lang="de-DE" dirty="0" smtClean="0"/>
            </a:br>
            <a:r>
              <a:rPr lang="de-DE" dirty="0" smtClean="0"/>
              <a:t>Laut Formulierungshilfen verpflichtet sich die Schule, den TPA bei der Suche nach einer solchen Schule zu </a:t>
            </a:r>
            <a:r>
              <a:rPr lang="de-DE" b="1" dirty="0" smtClean="0"/>
              <a:t>unterstützen; </a:t>
            </a:r>
            <a:r>
              <a:rPr lang="de-DE" dirty="0" smtClean="0"/>
              <a:t>sofern die Schule  mit anderen Schulen Kooperationen unterhält, werden diese in einer </a:t>
            </a:r>
            <a:r>
              <a:rPr lang="de-DE" b="1" dirty="0" smtClean="0"/>
              <a:t>Liste im Vertragsanhang </a:t>
            </a:r>
            <a:r>
              <a:rPr lang="de-DE" dirty="0" smtClean="0"/>
              <a:t>genannt. </a:t>
            </a:r>
            <a:endParaRPr lang="de-DE" b="1" i="1" dirty="0"/>
          </a:p>
        </p:txBody>
      </p:sp>
    </p:spTree>
    <p:extLst>
      <p:ext uri="{BB962C8B-B14F-4D97-AF65-F5344CB8AC3E}">
        <p14:creationId xmlns:p14="http://schemas.microsoft.com/office/powerpoint/2010/main" val="3582905899"/>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smtClean="0"/>
              <a:t>Einfacher </a:t>
            </a:r>
            <a:r>
              <a:rPr lang="de-DE" sz="3600" b="1" dirty="0"/>
              <a:t>Schulvertrag</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22</a:t>
            </a:fld>
            <a:endParaRPr lang="de-DE" dirty="0"/>
          </a:p>
        </p:txBody>
      </p:sp>
      <p:sp>
        <p:nvSpPr>
          <p:cNvPr id="4" name="Inhaltsplatzhalter 3"/>
          <p:cNvSpPr>
            <a:spLocks noGrp="1"/>
          </p:cNvSpPr>
          <p:nvPr>
            <p:ph sz="half" idx="1"/>
          </p:nvPr>
        </p:nvSpPr>
        <p:spPr>
          <a:xfrm>
            <a:off x="328739" y="1417421"/>
            <a:ext cx="8548251" cy="5597333"/>
          </a:xfrm>
          <a:noFill/>
        </p:spPr>
        <p:txBody>
          <a:bodyPr/>
          <a:lstStyle/>
          <a:p>
            <a:pPr>
              <a:tabLst>
                <a:tab pos="1254125" algn="l"/>
              </a:tabLst>
            </a:pPr>
            <a:r>
              <a:rPr lang="de-DE" b="1" dirty="0" smtClean="0"/>
              <a:t>Welche Azubi nimmt die Schule auf</a:t>
            </a:r>
            <a:r>
              <a:rPr lang="de-DE" dirty="0" smtClean="0"/>
              <a:t/>
            </a:r>
            <a:br>
              <a:rPr lang="de-DE" dirty="0" smtClean="0"/>
            </a:br>
            <a:endParaRPr lang="de-DE" dirty="0" smtClean="0"/>
          </a:p>
          <a:p>
            <a:pPr lvl="1">
              <a:tabLst>
                <a:tab pos="1254125" algn="l"/>
              </a:tabLst>
            </a:pPr>
            <a:r>
              <a:rPr lang="de-DE" dirty="0" smtClean="0">
                <a:sym typeface="Wingdings" panose="05000000000000000000" pitchFamily="2" charset="2"/>
              </a:rPr>
              <a:t>Die Schule kann mit dem TPA vereinbaren, dass sie nur Azubi </a:t>
            </a:r>
            <a:r>
              <a:rPr lang="de-DE" b="1" dirty="0" smtClean="0">
                <a:sym typeface="Wingdings" panose="05000000000000000000" pitchFamily="2" charset="2"/>
              </a:rPr>
              <a:t>mit bestimmten Vertiefungseinsätzen</a:t>
            </a:r>
            <a:r>
              <a:rPr lang="de-DE" b="1" dirty="0" smtClean="0">
                <a:solidFill>
                  <a:schemeClr val="accent2"/>
                </a:solidFill>
                <a:sym typeface="Wingdings" panose="05000000000000000000" pitchFamily="2" charset="2"/>
              </a:rPr>
              <a:t>*</a:t>
            </a:r>
            <a:r>
              <a:rPr lang="de-DE" b="1" dirty="0" smtClean="0">
                <a:sym typeface="Wingdings" panose="05000000000000000000" pitchFamily="2" charset="2"/>
              </a:rPr>
              <a:t> </a:t>
            </a:r>
            <a:r>
              <a:rPr lang="de-DE" dirty="0" smtClean="0">
                <a:sym typeface="Wingdings" panose="05000000000000000000" pitchFamily="2" charset="2"/>
              </a:rPr>
              <a:t>aufnimmt.</a:t>
            </a:r>
          </a:p>
          <a:p>
            <a:pPr marL="1428750" lvl="3" indent="0">
              <a:buNone/>
              <a:tabLst>
                <a:tab pos="1254125" algn="l"/>
              </a:tabLst>
            </a:pPr>
            <a:r>
              <a:rPr lang="de-DE" sz="800" dirty="0" smtClean="0">
                <a:sym typeface="Wingdings" panose="05000000000000000000" pitchFamily="2" charset="2"/>
              </a:rPr>
              <a:t/>
            </a:r>
            <a:br>
              <a:rPr lang="de-DE" sz="800" dirty="0" smtClean="0">
                <a:sym typeface="Wingdings" panose="05000000000000000000" pitchFamily="2" charset="2"/>
              </a:rPr>
            </a:br>
            <a:r>
              <a:rPr lang="de-DE" b="1" dirty="0">
                <a:solidFill>
                  <a:schemeClr val="accent2"/>
                </a:solidFill>
                <a:sym typeface="Wingdings" panose="05000000000000000000" pitchFamily="2" charset="2"/>
              </a:rPr>
              <a:t>* Stationäre Akutpflege, stationäre Langzeitpflege, </a:t>
            </a:r>
            <a:r>
              <a:rPr lang="de-DE" b="1" dirty="0" smtClean="0">
                <a:solidFill>
                  <a:schemeClr val="accent2"/>
                </a:solidFill>
                <a:sym typeface="Wingdings" panose="05000000000000000000" pitchFamily="2" charset="2"/>
              </a:rPr>
              <a:t/>
            </a:r>
            <a:br>
              <a:rPr lang="de-DE" b="1" dirty="0" smtClean="0">
                <a:solidFill>
                  <a:schemeClr val="accent2"/>
                </a:solidFill>
                <a:sym typeface="Wingdings" panose="05000000000000000000" pitchFamily="2" charset="2"/>
              </a:rPr>
            </a:br>
            <a:r>
              <a:rPr lang="de-DE" b="1" dirty="0" smtClean="0">
                <a:solidFill>
                  <a:schemeClr val="accent2"/>
                </a:solidFill>
                <a:sym typeface="Wingdings" panose="05000000000000000000" pitchFamily="2" charset="2"/>
              </a:rPr>
              <a:t>    ambulante </a:t>
            </a:r>
            <a:r>
              <a:rPr lang="de-DE" b="1" dirty="0">
                <a:solidFill>
                  <a:schemeClr val="accent2"/>
                </a:solidFill>
                <a:sym typeface="Wingdings" panose="05000000000000000000" pitchFamily="2" charset="2"/>
              </a:rPr>
              <a:t>Pflege, pädiatrische Pflege, Psychiatrische Pflege</a:t>
            </a:r>
            <a:endParaRPr lang="de-DE" dirty="0">
              <a:sym typeface="Wingdings" panose="05000000000000000000" pitchFamily="2" charset="2"/>
            </a:endParaRPr>
          </a:p>
          <a:p>
            <a:pPr marL="914400" lvl="2" indent="0">
              <a:buNone/>
              <a:tabLst>
                <a:tab pos="1254125" algn="l"/>
              </a:tabLst>
            </a:pPr>
            <a:r>
              <a:rPr lang="de-DE" sz="1200" dirty="0" smtClean="0">
                <a:sym typeface="Wingdings" panose="05000000000000000000" pitchFamily="2" charset="2"/>
              </a:rPr>
              <a:t/>
            </a:r>
            <a:br>
              <a:rPr lang="de-DE" sz="1200" dirty="0" smtClean="0">
                <a:sym typeface="Wingdings" panose="05000000000000000000" pitchFamily="2" charset="2"/>
              </a:rPr>
            </a:br>
            <a:r>
              <a:rPr lang="de-DE" sz="1200" dirty="0" smtClean="0">
                <a:sym typeface="Wingdings" panose="05000000000000000000" pitchFamily="2" charset="2"/>
              </a:rPr>
              <a:t/>
            </a:r>
            <a:br>
              <a:rPr lang="de-DE" sz="1200" dirty="0" smtClean="0">
                <a:sym typeface="Wingdings" panose="05000000000000000000" pitchFamily="2" charset="2"/>
              </a:rPr>
            </a:br>
            <a:r>
              <a:rPr lang="de-DE" u="sng" dirty="0" smtClean="0">
                <a:sym typeface="Wingdings" panose="05000000000000000000" pitchFamily="2" charset="2"/>
              </a:rPr>
              <a:t>Bsp.</a:t>
            </a:r>
            <a:r>
              <a:rPr lang="de-DE" dirty="0" smtClean="0">
                <a:sym typeface="Wingdings" panose="05000000000000000000" pitchFamily="2" charset="2"/>
              </a:rPr>
              <a:t>:  Eine bisherige Altenpflegeschule nimmt nur Azubi 	</a:t>
            </a:r>
            <a:br>
              <a:rPr lang="de-DE" dirty="0" smtClean="0">
                <a:sym typeface="Wingdings" panose="05000000000000000000" pitchFamily="2" charset="2"/>
              </a:rPr>
            </a:br>
            <a:r>
              <a:rPr lang="de-DE" dirty="0" smtClean="0">
                <a:sym typeface="Wingdings" panose="05000000000000000000" pitchFamily="2" charset="2"/>
              </a:rPr>
              <a:t>           mit Vertiefung stationäre Altenpflege oder </a:t>
            </a:r>
            <a:br>
              <a:rPr lang="de-DE" dirty="0" smtClean="0">
                <a:sym typeface="Wingdings" panose="05000000000000000000" pitchFamily="2" charset="2"/>
              </a:rPr>
            </a:br>
            <a:r>
              <a:rPr lang="de-DE" dirty="0" smtClean="0">
                <a:sym typeface="Wingdings" panose="05000000000000000000" pitchFamily="2" charset="2"/>
              </a:rPr>
              <a:t>           ambulante Pflege</a:t>
            </a:r>
            <a:br>
              <a:rPr lang="de-DE" dirty="0" smtClean="0">
                <a:sym typeface="Wingdings" panose="05000000000000000000" pitchFamily="2" charset="2"/>
              </a:rPr>
            </a:br>
            <a:r>
              <a:rPr lang="de-DE" sz="1200" dirty="0" smtClean="0">
                <a:sym typeface="Wingdings" panose="05000000000000000000" pitchFamily="2" charset="2"/>
              </a:rPr>
              <a:t/>
            </a:r>
            <a:br>
              <a:rPr lang="de-DE" sz="1200" dirty="0" smtClean="0">
                <a:sym typeface="Wingdings" panose="05000000000000000000" pitchFamily="2" charset="2"/>
              </a:rPr>
            </a:br>
            <a:r>
              <a:rPr lang="de-DE" u="sng" dirty="0" smtClean="0">
                <a:sym typeface="Wingdings" panose="05000000000000000000" pitchFamily="2" charset="2"/>
              </a:rPr>
              <a:t>Bsp.</a:t>
            </a:r>
            <a:r>
              <a:rPr lang="de-DE" dirty="0" smtClean="0">
                <a:sym typeface="Wingdings" panose="05000000000000000000" pitchFamily="2" charset="2"/>
              </a:rPr>
              <a:t>: Eine bisherige Kinderkrankenpflegeschule nimmt nur </a:t>
            </a:r>
            <a:br>
              <a:rPr lang="de-DE" dirty="0" smtClean="0">
                <a:sym typeface="Wingdings" panose="05000000000000000000" pitchFamily="2" charset="2"/>
              </a:rPr>
            </a:br>
            <a:r>
              <a:rPr lang="de-DE" dirty="0" smtClean="0">
                <a:sym typeface="Wingdings" panose="05000000000000000000" pitchFamily="2" charset="2"/>
              </a:rPr>
              <a:t>   	    Azubi mit Vertiefung Pädiatrie auf</a:t>
            </a:r>
            <a:br>
              <a:rPr lang="de-DE" dirty="0" smtClean="0">
                <a:sym typeface="Wingdings" panose="05000000000000000000" pitchFamily="2" charset="2"/>
              </a:rPr>
            </a:br>
            <a:endParaRPr lang="de-DE" dirty="0" smtClean="0">
              <a:sym typeface="Wingdings" panose="05000000000000000000" pitchFamily="2" charset="2"/>
            </a:endParaRPr>
          </a:p>
          <a:p>
            <a:pPr marL="457200" lvl="1" indent="0">
              <a:buNone/>
              <a:tabLst>
                <a:tab pos="1254125" algn="l"/>
              </a:tabLst>
            </a:pPr>
            <a:r>
              <a:rPr lang="de-DE" dirty="0" smtClean="0">
                <a:sym typeface="Wingdings" panose="05000000000000000000" pitchFamily="2" charset="2"/>
              </a:rPr>
              <a:t/>
            </a:r>
            <a:br>
              <a:rPr lang="de-DE" dirty="0" smtClean="0">
                <a:sym typeface="Wingdings" panose="05000000000000000000" pitchFamily="2" charset="2"/>
              </a:rPr>
            </a:br>
            <a:r>
              <a:rPr lang="de-DE" dirty="0" smtClean="0">
                <a:sym typeface="Wingdings" panose="05000000000000000000" pitchFamily="2" charset="2"/>
              </a:rPr>
              <a:t/>
            </a:r>
            <a:br>
              <a:rPr lang="de-DE" dirty="0" smtClean="0">
                <a:sym typeface="Wingdings" panose="05000000000000000000" pitchFamily="2" charset="2"/>
              </a:rPr>
            </a:br>
            <a:r>
              <a:rPr lang="de-DE" dirty="0" smtClean="0">
                <a:sym typeface="Wingdings" panose="05000000000000000000" pitchFamily="2" charset="2"/>
              </a:rPr>
              <a:t/>
            </a:r>
            <a:br>
              <a:rPr lang="de-DE" dirty="0" smtClean="0">
                <a:sym typeface="Wingdings" panose="05000000000000000000" pitchFamily="2" charset="2"/>
              </a:rPr>
            </a:br>
            <a:r>
              <a:rPr lang="de-DE" dirty="0" smtClean="0">
                <a:sym typeface="Wingdings" panose="05000000000000000000" pitchFamily="2" charset="2"/>
              </a:rPr>
              <a:t/>
            </a:r>
            <a:br>
              <a:rPr lang="de-DE" dirty="0" smtClean="0">
                <a:sym typeface="Wingdings" panose="05000000000000000000" pitchFamily="2" charset="2"/>
              </a:rPr>
            </a:br>
            <a:endParaRPr lang="de-DE" b="1" i="1" dirty="0"/>
          </a:p>
        </p:txBody>
      </p:sp>
    </p:spTree>
    <p:extLst>
      <p:ext uri="{BB962C8B-B14F-4D97-AF65-F5344CB8AC3E}">
        <p14:creationId xmlns:p14="http://schemas.microsoft.com/office/powerpoint/2010/main" val="715664014"/>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smtClean="0"/>
              <a:t>Einfacher </a:t>
            </a:r>
            <a:r>
              <a:rPr lang="de-DE" sz="3600" b="1" dirty="0"/>
              <a:t>Schulvertrag</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23</a:t>
            </a:fld>
            <a:endParaRPr lang="de-DE" dirty="0"/>
          </a:p>
        </p:txBody>
      </p:sp>
      <p:sp>
        <p:nvSpPr>
          <p:cNvPr id="4" name="Inhaltsplatzhalter 3"/>
          <p:cNvSpPr>
            <a:spLocks noGrp="1"/>
          </p:cNvSpPr>
          <p:nvPr>
            <p:ph sz="half" idx="1"/>
          </p:nvPr>
        </p:nvSpPr>
        <p:spPr>
          <a:xfrm>
            <a:off x="328739" y="1247602"/>
            <a:ext cx="8548251" cy="5597333"/>
          </a:xfrm>
          <a:noFill/>
        </p:spPr>
        <p:txBody>
          <a:bodyPr/>
          <a:lstStyle/>
          <a:p>
            <a:pPr>
              <a:tabLst>
                <a:tab pos="1254125" algn="l"/>
              </a:tabLst>
            </a:pPr>
            <a:r>
              <a:rPr lang="de-DE" b="1" dirty="0" smtClean="0"/>
              <a:t>Welche Azubi nimmt die Schule auf</a:t>
            </a:r>
            <a:br>
              <a:rPr lang="de-DE" b="1" dirty="0" smtClean="0"/>
            </a:br>
            <a:endParaRPr lang="de-DE" b="1" dirty="0" smtClean="0"/>
          </a:p>
          <a:p>
            <a:pPr lvl="1">
              <a:tabLst>
                <a:tab pos="1254125" algn="l"/>
              </a:tabLst>
            </a:pPr>
            <a:r>
              <a:rPr lang="de-DE" dirty="0" smtClean="0">
                <a:sym typeface="Wingdings" panose="05000000000000000000" pitchFamily="2" charset="2"/>
              </a:rPr>
              <a:t>Wichtige </a:t>
            </a:r>
            <a:r>
              <a:rPr lang="de-DE" b="1" dirty="0" smtClean="0">
                <a:sym typeface="Wingdings" panose="05000000000000000000" pitchFamily="2" charset="2"/>
              </a:rPr>
              <a:t>„Vorsortierung“</a:t>
            </a:r>
            <a:r>
              <a:rPr lang="de-DE" dirty="0" smtClean="0">
                <a:sym typeface="Wingdings" panose="05000000000000000000" pitchFamily="2" charset="2"/>
              </a:rPr>
              <a:t>, falls die Schule auch einen spezialisierten Abschluss (z.B. Altenpflege) anbieten will</a:t>
            </a:r>
            <a:br>
              <a:rPr lang="de-DE" dirty="0" smtClean="0">
                <a:sym typeface="Wingdings" panose="05000000000000000000" pitchFamily="2" charset="2"/>
              </a:rPr>
            </a:br>
            <a:endParaRPr lang="de-DE" dirty="0" smtClean="0">
              <a:sym typeface="Wingdings" panose="05000000000000000000" pitchFamily="2" charset="2"/>
            </a:endParaRPr>
          </a:p>
          <a:p>
            <a:pPr lvl="1">
              <a:tabLst>
                <a:tab pos="1254125" algn="l"/>
              </a:tabLst>
            </a:pPr>
            <a:r>
              <a:rPr lang="de-DE" b="1" dirty="0" smtClean="0">
                <a:sym typeface="Wingdings" panose="05000000000000000000" pitchFamily="2" charset="2"/>
              </a:rPr>
              <a:t>Fortsetzung bewährter „Akquise“-Netzwerke</a:t>
            </a:r>
            <a:r>
              <a:rPr lang="de-DE" dirty="0" smtClean="0">
                <a:sym typeface="Wingdings" panose="05000000000000000000" pitchFamily="2" charset="2"/>
              </a:rPr>
              <a:t>, </a:t>
            </a:r>
            <a:br>
              <a:rPr lang="de-DE" dirty="0" smtClean="0">
                <a:sym typeface="Wingdings" panose="05000000000000000000" pitchFamily="2" charset="2"/>
              </a:rPr>
            </a:br>
            <a:r>
              <a:rPr lang="de-DE" dirty="0" smtClean="0">
                <a:sym typeface="Wingdings" panose="05000000000000000000" pitchFamily="2" charset="2"/>
              </a:rPr>
              <a:t>gezielte </a:t>
            </a:r>
            <a:r>
              <a:rPr lang="de-DE" dirty="0">
                <a:sym typeface="Wingdings" panose="05000000000000000000" pitchFamily="2" charset="2"/>
              </a:rPr>
              <a:t>Ansprache </a:t>
            </a:r>
            <a:r>
              <a:rPr lang="de-DE" dirty="0" smtClean="0">
                <a:sym typeface="Wingdings" panose="05000000000000000000" pitchFamily="2" charset="2"/>
              </a:rPr>
              <a:t>etablierter Zielgruppen </a:t>
            </a:r>
            <a:r>
              <a:rPr lang="de-DE" dirty="0">
                <a:sym typeface="Wingdings" panose="05000000000000000000" pitchFamily="2" charset="2"/>
              </a:rPr>
              <a:t>(z.B. </a:t>
            </a:r>
            <a:r>
              <a:rPr lang="de-DE" dirty="0" smtClean="0">
                <a:sym typeface="Wingdings" panose="05000000000000000000" pitchFamily="2" charset="2"/>
              </a:rPr>
              <a:t>älterer </a:t>
            </a:r>
            <a:r>
              <a:rPr lang="de-DE" dirty="0">
                <a:sym typeface="Wingdings" panose="05000000000000000000" pitchFamily="2" charset="2"/>
              </a:rPr>
              <a:t>Personen für das Feld </a:t>
            </a:r>
            <a:r>
              <a:rPr lang="de-DE" dirty="0" smtClean="0">
                <a:sym typeface="Wingdings" panose="05000000000000000000" pitchFamily="2" charset="2"/>
              </a:rPr>
              <a:t>Altenpflege</a:t>
            </a:r>
            <a:r>
              <a:rPr lang="de-DE" dirty="0">
                <a:sym typeface="Wingdings" panose="05000000000000000000" pitchFamily="2" charset="2"/>
              </a:rPr>
              <a:t>) </a:t>
            </a:r>
            <a:r>
              <a:rPr lang="de-DE" dirty="0" smtClean="0">
                <a:sym typeface="Wingdings" panose="05000000000000000000" pitchFamily="2" charset="2"/>
              </a:rPr>
              <a:t>und stärkere Homogenität der Azubi in den Schulklassen (Alter, schulische Vorbildung)</a:t>
            </a:r>
            <a:br>
              <a:rPr lang="de-DE" dirty="0" smtClean="0">
                <a:sym typeface="Wingdings" panose="05000000000000000000" pitchFamily="2" charset="2"/>
              </a:rPr>
            </a:br>
            <a:endParaRPr lang="de-DE" dirty="0" smtClean="0">
              <a:sym typeface="Wingdings" panose="05000000000000000000" pitchFamily="2" charset="2"/>
            </a:endParaRPr>
          </a:p>
          <a:p>
            <a:pPr lvl="1">
              <a:tabLst>
                <a:tab pos="1254125" algn="l"/>
              </a:tabLst>
            </a:pPr>
            <a:r>
              <a:rPr lang="de-DE" dirty="0">
                <a:sym typeface="Wingdings" panose="05000000000000000000" pitchFamily="2" charset="2"/>
              </a:rPr>
              <a:t>Formulierungshilfen bieten entsprechende Regelung an</a:t>
            </a:r>
            <a:endParaRPr lang="de-DE" dirty="0" smtClean="0">
              <a:sym typeface="Wingdings" panose="05000000000000000000" pitchFamily="2" charset="2"/>
            </a:endParaRPr>
          </a:p>
          <a:p>
            <a:pPr marL="514350" lvl="1" indent="0">
              <a:buNone/>
              <a:tabLst>
                <a:tab pos="1254125" algn="l"/>
              </a:tabLst>
            </a:pPr>
            <a:r>
              <a:rPr lang="de-DE" dirty="0" smtClean="0">
                <a:sym typeface="Wingdings" panose="05000000000000000000" pitchFamily="2" charset="2"/>
              </a:rPr>
              <a:t/>
            </a:r>
            <a:br>
              <a:rPr lang="de-DE" dirty="0" smtClean="0">
                <a:sym typeface="Wingdings" panose="05000000000000000000" pitchFamily="2" charset="2"/>
              </a:rPr>
            </a:br>
            <a:endParaRPr lang="de-DE" b="1" i="1" dirty="0"/>
          </a:p>
        </p:txBody>
      </p:sp>
    </p:spTree>
    <p:extLst>
      <p:ext uri="{BB962C8B-B14F-4D97-AF65-F5344CB8AC3E}">
        <p14:creationId xmlns:p14="http://schemas.microsoft.com/office/powerpoint/2010/main" val="1069909633"/>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smtClean="0"/>
              <a:t>Einfacher </a:t>
            </a:r>
            <a:r>
              <a:rPr lang="de-DE" sz="3600" b="1" dirty="0"/>
              <a:t>Schulvertrag</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24</a:t>
            </a:fld>
            <a:endParaRPr lang="de-DE" dirty="0"/>
          </a:p>
        </p:txBody>
      </p:sp>
      <p:sp>
        <p:nvSpPr>
          <p:cNvPr id="4" name="Inhaltsplatzhalter 3"/>
          <p:cNvSpPr>
            <a:spLocks noGrp="1"/>
          </p:cNvSpPr>
          <p:nvPr>
            <p:ph sz="half" idx="1"/>
          </p:nvPr>
        </p:nvSpPr>
        <p:spPr>
          <a:xfrm>
            <a:off x="328739" y="1247602"/>
            <a:ext cx="8548251" cy="5597333"/>
          </a:xfrm>
          <a:noFill/>
        </p:spPr>
        <p:txBody>
          <a:bodyPr/>
          <a:lstStyle/>
          <a:p>
            <a:r>
              <a:rPr lang="de-DE" b="1" dirty="0" smtClean="0"/>
              <a:t>Zahl der Ausbildungsplätze</a:t>
            </a:r>
            <a:r>
              <a:rPr lang="de-DE" dirty="0" smtClean="0"/>
              <a:t/>
            </a:r>
            <a:br>
              <a:rPr lang="de-DE" dirty="0" smtClean="0"/>
            </a:br>
            <a:endParaRPr lang="de-DE" sz="1200" dirty="0" smtClean="0"/>
          </a:p>
          <a:p>
            <a:pPr lvl="1"/>
            <a:r>
              <a:rPr lang="de-DE" dirty="0" smtClean="0"/>
              <a:t>Festlegung im Schulvertrag, wie viele </a:t>
            </a:r>
            <a:r>
              <a:rPr lang="de-DE" b="1" dirty="0" smtClean="0"/>
              <a:t>Plätze pro Ausbildungs-gang</a:t>
            </a:r>
            <a:r>
              <a:rPr lang="de-DE" dirty="0" smtClean="0"/>
              <a:t> der TPA mit Schülern belegen kann/bekommt </a:t>
            </a:r>
            <a:br>
              <a:rPr lang="de-DE" dirty="0" smtClean="0"/>
            </a:br>
            <a:endParaRPr lang="de-DE" sz="800" dirty="0" smtClean="0"/>
          </a:p>
          <a:p>
            <a:pPr lvl="1"/>
            <a:r>
              <a:rPr lang="de-DE" dirty="0" smtClean="0"/>
              <a:t>Regelung muss widerstreitende Interessen berücksichtigen: </a:t>
            </a:r>
            <a:br>
              <a:rPr lang="de-DE" dirty="0" smtClean="0"/>
            </a:br>
            <a:r>
              <a:rPr lang="de-DE" sz="1200" dirty="0" smtClean="0"/>
              <a:t/>
            </a:r>
            <a:br>
              <a:rPr lang="de-DE" sz="1200" dirty="0" smtClean="0"/>
            </a:br>
            <a:r>
              <a:rPr lang="de-DE" dirty="0" smtClean="0"/>
              <a:t>-  einerseits </a:t>
            </a:r>
            <a:r>
              <a:rPr lang="de-DE" b="1" dirty="0" smtClean="0"/>
              <a:t>Planungsinteresse</a:t>
            </a:r>
            <a:r>
              <a:rPr lang="de-DE" dirty="0" smtClean="0"/>
              <a:t> von Schule wie von TPA</a:t>
            </a:r>
            <a:br>
              <a:rPr lang="de-DE" dirty="0" smtClean="0"/>
            </a:br>
            <a:r>
              <a:rPr lang="de-DE" sz="1200" dirty="0" smtClean="0"/>
              <a:t> </a:t>
            </a:r>
            <a:br>
              <a:rPr lang="de-DE" sz="1200" dirty="0" smtClean="0"/>
            </a:br>
            <a:r>
              <a:rPr lang="de-DE" dirty="0" smtClean="0"/>
              <a:t>-  andererseits </a:t>
            </a:r>
            <a:r>
              <a:rPr lang="de-DE" b="1" dirty="0" smtClean="0"/>
              <a:t>Unwägbarkeiten</a:t>
            </a:r>
            <a:r>
              <a:rPr lang="de-DE" dirty="0" smtClean="0"/>
              <a:t> der Bewerbersituation +  </a:t>
            </a:r>
            <a:br>
              <a:rPr lang="de-DE" dirty="0" smtClean="0"/>
            </a:br>
            <a:r>
              <a:rPr lang="de-DE" dirty="0" smtClean="0"/>
              <a:t>   </a:t>
            </a:r>
            <a:r>
              <a:rPr lang="de-DE" dirty="0" err="1" smtClean="0"/>
              <a:t>Praxisanleitersituation</a:t>
            </a:r>
            <a:r>
              <a:rPr lang="de-DE" dirty="0" smtClean="0"/>
              <a:t/>
            </a:r>
            <a:br>
              <a:rPr lang="de-DE" dirty="0" smtClean="0"/>
            </a:br>
            <a:endParaRPr lang="de-DE" sz="1200" dirty="0" smtClean="0"/>
          </a:p>
          <a:p>
            <a:pPr lvl="1"/>
            <a:r>
              <a:rPr lang="de-DE" dirty="0" smtClean="0"/>
              <a:t>Es bietet sich daher die Regelung von Richtgrößen/ Band-breiten ohne explizite Schadensersatzansprüche bei Nichterfüllung an. </a:t>
            </a:r>
          </a:p>
        </p:txBody>
      </p:sp>
    </p:spTree>
    <p:extLst>
      <p:ext uri="{BB962C8B-B14F-4D97-AF65-F5344CB8AC3E}">
        <p14:creationId xmlns:p14="http://schemas.microsoft.com/office/powerpoint/2010/main" val="4017824583"/>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smtClean="0"/>
              <a:t>Einfacher </a:t>
            </a:r>
            <a:r>
              <a:rPr lang="de-DE" sz="3600" b="1" dirty="0"/>
              <a:t>Schulvertrag</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25</a:t>
            </a:fld>
            <a:endParaRPr lang="de-DE" dirty="0"/>
          </a:p>
        </p:txBody>
      </p:sp>
      <p:sp>
        <p:nvSpPr>
          <p:cNvPr id="4" name="Inhaltsplatzhalter 3"/>
          <p:cNvSpPr>
            <a:spLocks noGrp="1"/>
          </p:cNvSpPr>
          <p:nvPr>
            <p:ph sz="half" idx="1"/>
          </p:nvPr>
        </p:nvSpPr>
        <p:spPr>
          <a:xfrm>
            <a:off x="276487" y="1247602"/>
            <a:ext cx="8763010" cy="5597333"/>
          </a:xfrm>
          <a:noFill/>
        </p:spPr>
        <p:txBody>
          <a:bodyPr/>
          <a:lstStyle/>
          <a:p>
            <a:r>
              <a:rPr lang="de-DE" b="1" dirty="0" smtClean="0"/>
              <a:t>Zahl der Ausbildungsplätze</a:t>
            </a:r>
            <a:br>
              <a:rPr lang="de-DE" b="1" dirty="0" smtClean="0"/>
            </a:br>
            <a:endParaRPr lang="de-DE" sz="1200" b="1" dirty="0" smtClean="0"/>
          </a:p>
          <a:p>
            <a:pPr lvl="1"/>
            <a:r>
              <a:rPr lang="de-DE" b="1" dirty="0" smtClean="0"/>
              <a:t>Engmaschige Kommunikation </a:t>
            </a:r>
            <a:r>
              <a:rPr lang="de-DE" dirty="0" smtClean="0"/>
              <a:t>zwischen Schule und TPA als absolutes Muss</a:t>
            </a:r>
            <a:r>
              <a:rPr lang="de-DE" b="1" dirty="0" smtClean="0"/>
              <a:t>!</a:t>
            </a:r>
            <a:br>
              <a:rPr lang="de-DE" b="1" dirty="0" smtClean="0"/>
            </a:br>
            <a:endParaRPr lang="de-DE" sz="1200" b="1" dirty="0"/>
          </a:p>
          <a:p>
            <a:pPr lvl="1"/>
            <a:r>
              <a:rPr lang="de-DE" dirty="0" smtClean="0"/>
              <a:t>Formulierungshilfe:</a:t>
            </a:r>
            <a:br>
              <a:rPr lang="de-DE" dirty="0" smtClean="0"/>
            </a:br>
            <a:endParaRPr lang="de-DE" sz="1200" dirty="0" smtClean="0"/>
          </a:p>
          <a:p>
            <a:pPr lvl="2"/>
            <a:r>
              <a:rPr lang="de-DE" dirty="0" smtClean="0"/>
              <a:t>Gesamtzahl Ausbildungsplätze – kann auch entfallen </a:t>
            </a:r>
            <a:r>
              <a:rPr lang="de-DE" dirty="0" smtClean="0">
                <a:sym typeface="Wingdings" panose="05000000000000000000" pitchFamily="2" charset="2"/>
              </a:rPr>
              <a:t/>
            </a:r>
            <a:br>
              <a:rPr lang="de-DE" dirty="0" smtClean="0">
                <a:sym typeface="Wingdings" panose="05000000000000000000" pitchFamily="2" charset="2"/>
              </a:rPr>
            </a:br>
            <a:endParaRPr lang="de-DE" sz="1200" dirty="0" smtClean="0">
              <a:sym typeface="Wingdings" panose="05000000000000000000" pitchFamily="2" charset="2"/>
            </a:endParaRPr>
          </a:p>
          <a:p>
            <a:pPr lvl="2"/>
            <a:r>
              <a:rPr lang="de-DE" dirty="0" smtClean="0">
                <a:sym typeface="Wingdings" panose="05000000000000000000" pitchFamily="2" charset="2"/>
              </a:rPr>
              <a:t>Zahl der vom TPA </a:t>
            </a:r>
            <a:r>
              <a:rPr lang="de-DE" u="sng" dirty="0" smtClean="0">
                <a:sym typeface="Wingdings" panose="05000000000000000000" pitchFamily="2" charset="2"/>
              </a:rPr>
              <a:t>pro Ausbildungsgang</a:t>
            </a:r>
            <a:r>
              <a:rPr lang="de-DE" dirty="0" smtClean="0">
                <a:sym typeface="Wingdings" panose="05000000000000000000" pitchFamily="2" charset="2"/>
              </a:rPr>
              <a:t> (Ausbildungsstart) belegbaren bzw. in Aussicht gestellten Schulplätze: </a:t>
            </a:r>
            <a:r>
              <a:rPr lang="de-DE" dirty="0" smtClean="0"/>
              <a:t/>
            </a:r>
            <a:br>
              <a:rPr lang="de-DE" dirty="0" smtClean="0"/>
            </a:br>
            <a:r>
              <a:rPr lang="de-DE" sz="1200" dirty="0" smtClean="0"/>
              <a:t/>
            </a:r>
            <a:br>
              <a:rPr lang="de-DE" sz="1200" dirty="0" smtClean="0"/>
            </a:br>
            <a:r>
              <a:rPr lang="de-DE" u="sng" dirty="0" smtClean="0"/>
              <a:t>Längerfristiger Planungsrahmen</a:t>
            </a:r>
            <a:r>
              <a:rPr lang="de-DE" dirty="0" smtClean="0"/>
              <a:t>: Minimum </a:t>
            </a:r>
            <a:r>
              <a:rPr lang="de-DE" dirty="0" smtClean="0">
                <a:sym typeface="Wingdings"/>
              </a:rPr>
              <a:t>  Maximum</a:t>
            </a:r>
            <a:br>
              <a:rPr lang="de-DE" dirty="0" smtClean="0">
                <a:sym typeface="Wingdings"/>
              </a:rPr>
            </a:br>
            <a:r>
              <a:rPr lang="de-DE" sz="800" dirty="0" smtClean="0">
                <a:sym typeface="Wingdings"/>
              </a:rPr>
              <a:t/>
            </a:r>
            <a:br>
              <a:rPr lang="de-DE" sz="800" dirty="0" smtClean="0">
                <a:sym typeface="Wingdings"/>
              </a:rPr>
            </a:br>
            <a:r>
              <a:rPr lang="de-DE" u="sng" dirty="0" smtClean="0">
                <a:sym typeface="Wingdings"/>
              </a:rPr>
              <a:t>Konkretisierung</a:t>
            </a:r>
            <a:r>
              <a:rPr lang="de-DE" dirty="0" smtClean="0">
                <a:sym typeface="Wingdings"/>
              </a:rPr>
              <a:t>: Pflicht zur Mitteilung der voraussichtlichen Besetzung xx Wochen/Monate vor Ausbildungsbeginn</a:t>
            </a:r>
            <a:r>
              <a:rPr lang="de-DE" dirty="0" smtClean="0"/>
              <a:t/>
            </a:r>
            <a:br>
              <a:rPr lang="de-DE" dirty="0" smtClean="0"/>
            </a:br>
            <a:endParaRPr lang="de-DE" dirty="0" smtClean="0"/>
          </a:p>
        </p:txBody>
      </p:sp>
    </p:spTree>
    <p:extLst>
      <p:ext uri="{BB962C8B-B14F-4D97-AF65-F5344CB8AC3E}">
        <p14:creationId xmlns:p14="http://schemas.microsoft.com/office/powerpoint/2010/main" val="2549283369"/>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smtClean="0"/>
              <a:t>Einfacher </a:t>
            </a:r>
            <a:r>
              <a:rPr lang="de-DE" sz="3600" b="1" dirty="0"/>
              <a:t>Schulvertrag</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26</a:t>
            </a:fld>
            <a:endParaRPr lang="de-DE" dirty="0"/>
          </a:p>
        </p:txBody>
      </p:sp>
      <p:sp>
        <p:nvSpPr>
          <p:cNvPr id="4" name="Inhaltsplatzhalter 3"/>
          <p:cNvSpPr>
            <a:spLocks noGrp="1"/>
          </p:cNvSpPr>
          <p:nvPr>
            <p:ph sz="half" idx="1"/>
          </p:nvPr>
        </p:nvSpPr>
        <p:spPr>
          <a:xfrm>
            <a:off x="276487" y="1247602"/>
            <a:ext cx="8449502" cy="5597333"/>
          </a:xfrm>
          <a:noFill/>
        </p:spPr>
        <p:txBody>
          <a:bodyPr/>
          <a:lstStyle/>
          <a:p>
            <a:r>
              <a:rPr lang="de-DE" b="1" dirty="0" smtClean="0"/>
              <a:t>Zahl der Ausbildungsplätze</a:t>
            </a:r>
            <a:br>
              <a:rPr lang="de-DE" b="1" dirty="0" smtClean="0"/>
            </a:br>
            <a:endParaRPr lang="de-DE" sz="400" b="1" dirty="0" smtClean="0"/>
          </a:p>
          <a:p>
            <a:pPr lvl="1"/>
            <a:r>
              <a:rPr lang="de-DE" b="1" dirty="0" smtClean="0"/>
              <a:t>Besonderheit bei staatliche Schulen: </a:t>
            </a:r>
            <a:r>
              <a:rPr lang="de-DE" dirty="0" smtClean="0"/>
              <a:t>rechtlich ist nur </a:t>
            </a:r>
            <a:r>
              <a:rPr lang="de-DE" dirty="0" err="1" smtClean="0"/>
              <a:t>Inaussichtstellung</a:t>
            </a:r>
            <a:r>
              <a:rPr lang="de-DE" dirty="0" smtClean="0"/>
              <a:t> von Plätzen möglich, da Bewerber bei Vorliegen der Voraussetzungen einen Anspruch auf einen Schulplatz haben.</a:t>
            </a:r>
            <a:br>
              <a:rPr lang="de-DE" dirty="0" smtClean="0"/>
            </a:br>
            <a:r>
              <a:rPr lang="de-DE" sz="1200" dirty="0" smtClean="0"/>
              <a:t> </a:t>
            </a:r>
          </a:p>
          <a:p>
            <a:pPr lvl="1"/>
            <a:r>
              <a:rPr lang="de-DE" b="1" dirty="0" smtClean="0"/>
              <a:t>Hinweis: „</a:t>
            </a:r>
            <a:r>
              <a:rPr lang="de-DE" dirty="0" smtClean="0"/>
              <a:t>Anmeldung“ von Last-minute-Azubi bei der Schule wird im Vergleich zu heute schwieriger</a:t>
            </a:r>
            <a:endParaRPr lang="de-DE" sz="1200" dirty="0"/>
          </a:p>
          <a:p>
            <a:pPr marL="457200" lvl="1" indent="0">
              <a:buNone/>
            </a:pPr>
            <a:endParaRPr lang="de-DE" sz="400" dirty="0" smtClean="0"/>
          </a:p>
          <a:p>
            <a:pPr lvl="2"/>
            <a:r>
              <a:rPr lang="de-DE" dirty="0" smtClean="0">
                <a:sym typeface="Wingdings" panose="05000000000000000000" pitchFamily="2" charset="2"/>
              </a:rPr>
              <a:t>setzt eine Abklärung der Praxisstellen voraus – Reihenfolge der Einsatzstellen muss im Ausbildungsplan festgelegt sein. </a:t>
            </a:r>
            <a:br>
              <a:rPr lang="de-DE" dirty="0" smtClean="0">
                <a:sym typeface="Wingdings" panose="05000000000000000000" pitchFamily="2" charset="2"/>
              </a:rPr>
            </a:br>
            <a:endParaRPr lang="de-DE" sz="400" dirty="0" smtClean="0">
              <a:sym typeface="Wingdings" panose="05000000000000000000" pitchFamily="2" charset="2"/>
            </a:endParaRPr>
          </a:p>
          <a:p>
            <a:pPr lvl="2"/>
            <a:r>
              <a:rPr lang="de-DE" dirty="0" smtClean="0">
                <a:sym typeface="Wingdings" panose="05000000000000000000" pitchFamily="2" charset="2"/>
              </a:rPr>
              <a:t>Wird oft nur in gut funktionierenden Ausbildungs-verbünden möglich sein! </a:t>
            </a:r>
            <a:br>
              <a:rPr lang="de-DE" dirty="0" smtClean="0">
                <a:sym typeface="Wingdings" panose="05000000000000000000" pitchFamily="2" charset="2"/>
              </a:rPr>
            </a:br>
            <a:endParaRPr lang="de-DE" dirty="0" smtClean="0"/>
          </a:p>
        </p:txBody>
      </p:sp>
    </p:spTree>
    <p:extLst>
      <p:ext uri="{BB962C8B-B14F-4D97-AF65-F5344CB8AC3E}">
        <p14:creationId xmlns:p14="http://schemas.microsoft.com/office/powerpoint/2010/main" val="3283263575"/>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smtClean="0"/>
              <a:t>Einfacher </a:t>
            </a:r>
            <a:r>
              <a:rPr lang="de-DE" sz="3600" b="1" dirty="0"/>
              <a:t>Schulvertrag</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27</a:t>
            </a:fld>
            <a:endParaRPr lang="de-DE" dirty="0"/>
          </a:p>
        </p:txBody>
      </p:sp>
      <p:sp>
        <p:nvSpPr>
          <p:cNvPr id="4" name="Inhaltsplatzhalter 3"/>
          <p:cNvSpPr>
            <a:spLocks noGrp="1"/>
          </p:cNvSpPr>
          <p:nvPr>
            <p:ph sz="half" idx="1"/>
          </p:nvPr>
        </p:nvSpPr>
        <p:spPr>
          <a:xfrm>
            <a:off x="276487" y="1247602"/>
            <a:ext cx="8449502" cy="5597333"/>
          </a:xfrm>
          <a:noFill/>
        </p:spPr>
        <p:txBody>
          <a:bodyPr/>
          <a:lstStyle/>
          <a:p>
            <a:r>
              <a:rPr lang="de-DE" b="1" dirty="0" smtClean="0"/>
              <a:t>Aufgaben der Schule</a:t>
            </a:r>
            <a:br>
              <a:rPr lang="de-DE" b="1" dirty="0" smtClean="0"/>
            </a:br>
            <a:endParaRPr lang="de-DE" sz="1200" b="1" dirty="0" smtClean="0"/>
          </a:p>
          <a:p>
            <a:pPr lvl="1"/>
            <a:r>
              <a:rPr lang="de-DE" dirty="0" smtClean="0"/>
              <a:t>Ergeben sich weitgehend aus den gesetzlichen Vorgaben, informatorische Wiedergabe im Schulvertrag aber hilfreich</a:t>
            </a:r>
          </a:p>
          <a:p>
            <a:pPr lvl="1"/>
            <a:r>
              <a:rPr lang="de-DE" dirty="0" smtClean="0"/>
              <a:t>In Formulierungshilfen z.B. genannt:</a:t>
            </a:r>
            <a:br>
              <a:rPr lang="de-DE" dirty="0" smtClean="0"/>
            </a:br>
            <a:endParaRPr lang="de-DE" sz="800" dirty="0" smtClean="0"/>
          </a:p>
          <a:p>
            <a:pPr lvl="2"/>
            <a:r>
              <a:rPr lang="de-DE" b="1" dirty="0" smtClean="0"/>
              <a:t>Koordination von Unterricht und Praxis</a:t>
            </a:r>
            <a:r>
              <a:rPr lang="de-DE" dirty="0" smtClean="0"/>
              <a:t>, </a:t>
            </a:r>
          </a:p>
          <a:p>
            <a:pPr lvl="2"/>
            <a:r>
              <a:rPr lang="de-DE" dirty="0" smtClean="0"/>
              <a:t>Entwicklung des schulinternes </a:t>
            </a:r>
            <a:r>
              <a:rPr lang="de-DE" b="1" dirty="0" smtClean="0"/>
              <a:t>Curriculum</a:t>
            </a:r>
            <a:r>
              <a:rPr lang="de-DE" dirty="0" smtClean="0"/>
              <a:t/>
            </a:r>
            <a:br>
              <a:rPr lang="de-DE" dirty="0" smtClean="0"/>
            </a:br>
            <a:endParaRPr lang="de-DE" sz="800" dirty="0" smtClean="0"/>
          </a:p>
          <a:p>
            <a:pPr lvl="2"/>
            <a:r>
              <a:rPr lang="de-DE" dirty="0" smtClean="0"/>
              <a:t> </a:t>
            </a:r>
            <a:r>
              <a:rPr lang="de-DE" b="1" dirty="0" smtClean="0"/>
              <a:t>Überwachung</a:t>
            </a:r>
            <a:r>
              <a:rPr lang="de-DE" dirty="0" smtClean="0"/>
              <a:t> der praktischen Ausbildung anhand der Ausbildungsnachweise und </a:t>
            </a:r>
            <a:r>
              <a:rPr lang="de-DE" b="1" dirty="0" smtClean="0"/>
              <a:t>Praxisbegleitung</a:t>
            </a:r>
            <a:r>
              <a:rPr lang="de-DE" dirty="0" smtClean="0"/>
              <a:t/>
            </a:r>
            <a:br>
              <a:rPr lang="de-DE" dirty="0" smtClean="0"/>
            </a:br>
            <a:endParaRPr lang="de-DE" sz="800" dirty="0" smtClean="0"/>
          </a:p>
          <a:p>
            <a:pPr lvl="2"/>
            <a:r>
              <a:rPr lang="de-DE" b="1" dirty="0" smtClean="0"/>
              <a:t>Bewerberberatung </a:t>
            </a:r>
            <a:r>
              <a:rPr lang="de-DE" dirty="0" smtClean="0"/>
              <a:t>und Prüfung </a:t>
            </a:r>
            <a:r>
              <a:rPr lang="de-DE" b="1" dirty="0" smtClean="0"/>
              <a:t>Zugangsvoraussetzungen der Bewerber</a:t>
            </a:r>
            <a:r>
              <a:rPr lang="de-DE" dirty="0" smtClean="0"/>
              <a:t>, </a:t>
            </a:r>
            <a:r>
              <a:rPr lang="de-DE" dirty="0"/>
              <a:t>Prüfung </a:t>
            </a:r>
            <a:r>
              <a:rPr lang="de-DE" dirty="0" smtClean="0"/>
              <a:t>Verkürzungsmöglichkeiten</a:t>
            </a:r>
            <a:br>
              <a:rPr lang="de-DE" dirty="0" smtClean="0"/>
            </a:br>
            <a:endParaRPr lang="de-DE" sz="800" dirty="0" smtClean="0"/>
          </a:p>
          <a:p>
            <a:pPr lvl="2"/>
            <a:endParaRPr lang="de-DE" dirty="0" smtClean="0"/>
          </a:p>
        </p:txBody>
      </p:sp>
    </p:spTree>
    <p:extLst>
      <p:ext uri="{BB962C8B-B14F-4D97-AF65-F5344CB8AC3E}">
        <p14:creationId xmlns:p14="http://schemas.microsoft.com/office/powerpoint/2010/main" val="3339533204"/>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smtClean="0"/>
              <a:t>Einfacher </a:t>
            </a:r>
            <a:r>
              <a:rPr lang="de-DE" sz="3600" b="1" dirty="0"/>
              <a:t>Schulvertrag</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28</a:t>
            </a:fld>
            <a:endParaRPr lang="de-DE" dirty="0"/>
          </a:p>
        </p:txBody>
      </p:sp>
      <p:sp>
        <p:nvSpPr>
          <p:cNvPr id="4" name="Inhaltsplatzhalter 3"/>
          <p:cNvSpPr>
            <a:spLocks noGrp="1"/>
          </p:cNvSpPr>
          <p:nvPr>
            <p:ph sz="half" idx="1"/>
          </p:nvPr>
        </p:nvSpPr>
        <p:spPr>
          <a:xfrm>
            <a:off x="276487" y="1247602"/>
            <a:ext cx="8449502" cy="5597333"/>
          </a:xfrm>
          <a:noFill/>
        </p:spPr>
        <p:txBody>
          <a:bodyPr/>
          <a:lstStyle/>
          <a:p>
            <a:r>
              <a:rPr lang="de-DE" b="1" dirty="0" smtClean="0"/>
              <a:t>Aufgaben der Schule</a:t>
            </a:r>
            <a:r>
              <a:rPr lang="de-DE" dirty="0" smtClean="0"/>
              <a:t/>
            </a:r>
            <a:br>
              <a:rPr lang="de-DE" dirty="0" smtClean="0"/>
            </a:br>
            <a:endParaRPr lang="de-DE" sz="1200" dirty="0" smtClean="0"/>
          </a:p>
          <a:p>
            <a:pPr lvl="2"/>
            <a:r>
              <a:rPr lang="de-DE" b="1" dirty="0" smtClean="0"/>
              <a:t>Unterstützung und Beratung der Praxisanleiter</a:t>
            </a:r>
            <a:r>
              <a:rPr lang="de-DE" dirty="0" smtClean="0"/>
              <a:t/>
            </a:r>
            <a:br>
              <a:rPr lang="de-DE" dirty="0" smtClean="0"/>
            </a:br>
            <a:r>
              <a:rPr lang="de-DE" sz="1200" dirty="0" smtClean="0"/>
              <a:t/>
            </a:r>
            <a:br>
              <a:rPr lang="de-DE" sz="1200" dirty="0" smtClean="0"/>
            </a:br>
            <a:r>
              <a:rPr lang="de-DE" dirty="0" smtClean="0"/>
              <a:t>Nur Praxisanleiter in Krankenhäusern, stationären und ambulanten Pflegeeinrichtungen müssen eine berufspädagogische </a:t>
            </a:r>
            <a:r>
              <a:rPr lang="de-DE" dirty="0" err="1" smtClean="0"/>
              <a:t>Praxisanleiterqualifikation</a:t>
            </a:r>
            <a:r>
              <a:rPr lang="de-DE" dirty="0" smtClean="0"/>
              <a:t> ( Erwerb ab 01.01.2020: 300h, vorheriger Erwerb: 200h) haben. </a:t>
            </a:r>
            <a:br>
              <a:rPr lang="de-DE" dirty="0" smtClean="0"/>
            </a:br>
            <a:r>
              <a:rPr lang="de-DE" sz="1200" dirty="0" smtClean="0"/>
              <a:t/>
            </a:r>
            <a:br>
              <a:rPr lang="de-DE" sz="1200" dirty="0" smtClean="0"/>
            </a:br>
            <a:r>
              <a:rPr lang="de-DE" dirty="0" smtClean="0"/>
              <a:t>Praxisanleiter bei sonstigen Einsatzstellen müssen diese Qualifikation nicht zwingend haben (z. B. Pflegefachkraft in Rehaklinik), ggf. erfolgt Anleitung auch nicht durch Pflegefachkraft (z.B. Heilerziehungspfleger/in </a:t>
            </a:r>
            <a:r>
              <a:rPr lang="de-DE" dirty="0" err="1" smtClean="0"/>
              <a:t>in</a:t>
            </a:r>
            <a:r>
              <a:rPr lang="de-DE" dirty="0" smtClean="0"/>
              <a:t> der Eingliederungshilfe für Jugendliche): Hier besteht besonderer Unterstützungsbedarf durch die Schule. </a:t>
            </a:r>
          </a:p>
        </p:txBody>
      </p:sp>
    </p:spTree>
    <p:extLst>
      <p:ext uri="{BB962C8B-B14F-4D97-AF65-F5344CB8AC3E}">
        <p14:creationId xmlns:p14="http://schemas.microsoft.com/office/powerpoint/2010/main" val="2191800734"/>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smtClean="0"/>
              <a:t>Einfacher </a:t>
            </a:r>
            <a:r>
              <a:rPr lang="de-DE" sz="3600" b="1" dirty="0"/>
              <a:t>Schulvertrag</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29</a:t>
            </a:fld>
            <a:endParaRPr lang="de-DE" dirty="0"/>
          </a:p>
        </p:txBody>
      </p:sp>
      <p:sp>
        <p:nvSpPr>
          <p:cNvPr id="4" name="Inhaltsplatzhalter 3"/>
          <p:cNvSpPr>
            <a:spLocks noGrp="1"/>
          </p:cNvSpPr>
          <p:nvPr>
            <p:ph sz="half" idx="1"/>
          </p:nvPr>
        </p:nvSpPr>
        <p:spPr>
          <a:xfrm>
            <a:off x="276487" y="1247602"/>
            <a:ext cx="8580130" cy="5597333"/>
          </a:xfrm>
          <a:noFill/>
        </p:spPr>
        <p:txBody>
          <a:bodyPr/>
          <a:lstStyle/>
          <a:p>
            <a:r>
              <a:rPr lang="de-DE" b="1" dirty="0" smtClean="0"/>
              <a:t>Aufgaben des Trägers der praktischen Ausbildung</a:t>
            </a:r>
            <a:r>
              <a:rPr lang="de-DE" dirty="0" smtClean="0"/>
              <a:t/>
            </a:r>
            <a:br>
              <a:rPr lang="de-DE" dirty="0" smtClean="0"/>
            </a:br>
            <a:endParaRPr lang="de-DE" sz="1200" dirty="0" smtClean="0"/>
          </a:p>
          <a:p>
            <a:pPr lvl="1"/>
            <a:r>
              <a:rPr lang="de-DE" b="1" dirty="0" smtClean="0"/>
              <a:t>Sicherstellung der praktischen Ausbildung </a:t>
            </a:r>
            <a:r>
              <a:rPr lang="de-DE" dirty="0" smtClean="0"/>
              <a:t>und Einsatzplanung für Einsätze in den Einrichtungen des TPA</a:t>
            </a:r>
            <a:br>
              <a:rPr lang="de-DE" dirty="0" smtClean="0"/>
            </a:br>
            <a:endParaRPr lang="de-DE" sz="1200" dirty="0" smtClean="0"/>
          </a:p>
          <a:p>
            <a:pPr lvl="1"/>
            <a:r>
              <a:rPr lang="de-DE" b="1" dirty="0" smtClean="0"/>
              <a:t>Freistellung und Arbeitsschutz, Versicherung </a:t>
            </a:r>
            <a:r>
              <a:rPr lang="de-DE" dirty="0" smtClean="0"/>
              <a:t/>
            </a:r>
            <a:br>
              <a:rPr lang="de-DE" dirty="0" smtClean="0"/>
            </a:br>
            <a:endParaRPr lang="de-DE" sz="1200" dirty="0" smtClean="0"/>
          </a:p>
          <a:p>
            <a:pPr lvl="1"/>
            <a:r>
              <a:rPr lang="de-DE" dirty="0" smtClean="0"/>
              <a:t>Erstellung von </a:t>
            </a:r>
            <a:r>
              <a:rPr lang="de-DE" b="1" dirty="0" smtClean="0"/>
              <a:t>Leistungseinschätzungen</a:t>
            </a:r>
            <a:r>
              <a:rPr lang="de-DE" dirty="0" smtClean="0"/>
              <a:t> unter Ausweisung von Fehlzeiten</a:t>
            </a:r>
            <a:br>
              <a:rPr lang="de-DE" dirty="0" smtClean="0"/>
            </a:br>
            <a:endParaRPr lang="de-DE" sz="1200" dirty="0" smtClean="0"/>
          </a:p>
          <a:p>
            <a:pPr lvl="1"/>
            <a:r>
              <a:rPr lang="de-DE" dirty="0" smtClean="0"/>
              <a:t>Sicherstellung von </a:t>
            </a:r>
            <a:r>
              <a:rPr lang="de-DE" b="1" dirty="0" smtClean="0"/>
              <a:t>Praxisanleitung</a:t>
            </a:r>
            <a:r>
              <a:rPr lang="de-DE" dirty="0" smtClean="0"/>
              <a:t> für 10 % der Einsatzzeit durch geeignete Personen</a:t>
            </a:r>
            <a:br>
              <a:rPr lang="de-DE" dirty="0" smtClean="0"/>
            </a:br>
            <a:endParaRPr lang="de-DE" sz="1200" dirty="0" smtClean="0"/>
          </a:p>
          <a:p>
            <a:pPr lvl="1"/>
            <a:r>
              <a:rPr lang="de-DE" dirty="0" smtClean="0"/>
              <a:t>Jeweilige Einsatzstelle übt fachliches </a:t>
            </a:r>
            <a:r>
              <a:rPr lang="de-DE" b="1" dirty="0" smtClean="0"/>
              <a:t>Weisungsrecht</a:t>
            </a:r>
            <a:r>
              <a:rPr lang="de-DE" dirty="0" smtClean="0"/>
              <a:t> aus </a:t>
            </a:r>
            <a:br>
              <a:rPr lang="de-DE" dirty="0" smtClean="0"/>
            </a:br>
            <a:endParaRPr lang="de-DE" sz="1200" dirty="0" smtClean="0"/>
          </a:p>
          <a:p>
            <a:pPr marL="914400" lvl="2" indent="0">
              <a:buNone/>
            </a:pPr>
            <a:r>
              <a:rPr lang="de-DE" dirty="0" smtClean="0"/>
              <a:t/>
            </a:r>
            <a:br>
              <a:rPr lang="de-DE" dirty="0" smtClean="0"/>
            </a:br>
            <a:endParaRPr lang="de-DE" dirty="0" smtClean="0"/>
          </a:p>
        </p:txBody>
      </p:sp>
    </p:spTree>
    <p:extLst>
      <p:ext uri="{BB962C8B-B14F-4D97-AF65-F5344CB8AC3E}">
        <p14:creationId xmlns:p14="http://schemas.microsoft.com/office/powerpoint/2010/main" val="2995674318"/>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Vertragsbeziehungen</a:t>
            </a:r>
            <a:endParaRPr lang="de-DE" sz="3200" b="1"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3</a:t>
            </a:fld>
            <a:endParaRPr lang="de-DE" dirty="0"/>
          </a:p>
        </p:txBody>
      </p:sp>
      <p:sp>
        <p:nvSpPr>
          <p:cNvPr id="4" name="Inhaltsplatzhalter 3"/>
          <p:cNvSpPr>
            <a:spLocks noGrp="1"/>
          </p:cNvSpPr>
          <p:nvPr>
            <p:ph sz="half" idx="1"/>
          </p:nvPr>
        </p:nvSpPr>
        <p:spPr>
          <a:xfrm>
            <a:off x="368300" y="1417422"/>
            <a:ext cx="8149300" cy="4295061"/>
          </a:xfrm>
        </p:spPr>
        <p:txBody>
          <a:bodyPr/>
          <a:lstStyle/>
          <a:p>
            <a:r>
              <a:rPr lang="de-DE" b="1" dirty="0" smtClean="0"/>
              <a:t>Vertragsbeziehungen bei der Pflegeausbildung</a:t>
            </a:r>
          </a:p>
          <a:p>
            <a:endParaRPr lang="de-DE" b="1" dirty="0"/>
          </a:p>
        </p:txBody>
      </p:sp>
      <p:sp>
        <p:nvSpPr>
          <p:cNvPr id="6" name="Gleichschenkliges Dreieck 5"/>
          <p:cNvSpPr/>
          <p:nvPr/>
        </p:nvSpPr>
        <p:spPr>
          <a:xfrm>
            <a:off x="5081451" y="2325177"/>
            <a:ext cx="2116184" cy="1319354"/>
          </a:xfrm>
          <a:prstGeom prst="triangl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2"/>
                </a:solidFill>
              </a:rPr>
              <a:t>Schule</a:t>
            </a:r>
            <a:endParaRPr lang="de-DE" dirty="0">
              <a:solidFill>
                <a:schemeClr val="tx2"/>
              </a:solidFill>
            </a:endParaRPr>
          </a:p>
        </p:txBody>
      </p:sp>
      <p:sp>
        <p:nvSpPr>
          <p:cNvPr id="7" name="Rechteck 6"/>
          <p:cNvSpPr/>
          <p:nvPr/>
        </p:nvSpPr>
        <p:spPr>
          <a:xfrm>
            <a:off x="1031965" y="4937762"/>
            <a:ext cx="2207623" cy="1384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Träger der praktischen Ausbildung</a:t>
            </a:r>
            <a:endParaRPr lang="de-DE" dirty="0"/>
          </a:p>
        </p:txBody>
      </p:sp>
      <p:sp>
        <p:nvSpPr>
          <p:cNvPr id="8" name="AutoShape 2" descr="Symbol, Symbol Menschen, Menschen"/>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9" name="AutoShape 4" descr="Symbol, Symbol Menschen, Mensche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0" name="AutoShape 6" descr="Symbol, Symbol Menschen, Mensche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1" name="AutoShape 8" descr="Glücklich, Stickman, Strichmännche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2" name="AutoShape 10" descr="Aufrufen, Stickman, Strichmännchen"/>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3" name="AutoShape 12" descr="Strichmännchen-Vektor"/>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1037" name="Picture 13" descr="H:\Download\paro_AL_standi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2526" y="1959423"/>
            <a:ext cx="785260" cy="1685108"/>
          </a:xfrm>
          <a:prstGeom prst="rect">
            <a:avLst/>
          </a:prstGeom>
          <a:noFill/>
          <a:extLst>
            <a:ext uri="{909E8E84-426E-40DD-AFC4-6F175D3DCCD1}">
              <a14:hiddenFill xmlns:a14="http://schemas.microsoft.com/office/drawing/2010/main">
                <a:solidFill>
                  <a:srgbClr val="FFFFFF"/>
                </a:solidFill>
              </a14:hiddenFill>
            </a:ext>
          </a:extLst>
        </p:spPr>
      </p:pic>
      <p:sp>
        <p:nvSpPr>
          <p:cNvPr id="15" name="Rechteck 14"/>
          <p:cNvSpPr/>
          <p:nvPr/>
        </p:nvSpPr>
        <p:spPr>
          <a:xfrm>
            <a:off x="6139543" y="4886409"/>
            <a:ext cx="2207623" cy="138466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2"/>
                </a:solidFill>
              </a:rPr>
              <a:t>Praxiseinsatz-stelle</a:t>
            </a:r>
            <a:endParaRPr lang="de-DE" dirty="0">
              <a:solidFill>
                <a:schemeClr val="tx2"/>
              </a:solidFill>
            </a:endParaRPr>
          </a:p>
        </p:txBody>
      </p:sp>
      <p:cxnSp>
        <p:nvCxnSpPr>
          <p:cNvPr id="16" name="Gerade Verbindung mit Pfeil 15"/>
          <p:cNvCxnSpPr/>
          <p:nvPr/>
        </p:nvCxnSpPr>
        <p:spPr>
          <a:xfrm>
            <a:off x="1903311" y="3468190"/>
            <a:ext cx="48385" cy="1254034"/>
          </a:xfrm>
          <a:prstGeom prst="straightConnector1">
            <a:avLst/>
          </a:prstGeom>
          <a:ln w="50800" cmpd="sng">
            <a:headEnd type="arrow"/>
            <a:tailEnd type="arrow"/>
          </a:ln>
        </p:spPr>
        <p:style>
          <a:lnRef idx="1">
            <a:schemeClr val="accent1"/>
          </a:lnRef>
          <a:fillRef idx="0">
            <a:schemeClr val="accent1"/>
          </a:fillRef>
          <a:effectRef idx="0">
            <a:schemeClr val="accent1"/>
          </a:effectRef>
          <a:fontRef idx="minor">
            <a:schemeClr val="tx1"/>
          </a:fontRef>
        </p:style>
      </p:cxnSp>
      <p:sp>
        <p:nvSpPr>
          <p:cNvPr id="23" name="Pfeil nach links und rechts 22"/>
          <p:cNvSpPr/>
          <p:nvPr/>
        </p:nvSpPr>
        <p:spPr>
          <a:xfrm rot="19900830">
            <a:off x="3242601" y="3893222"/>
            <a:ext cx="1901933" cy="694449"/>
          </a:xfrm>
          <a:prstGeom prst="lef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Schulvertrag</a:t>
            </a:r>
            <a:endParaRPr lang="de-DE" sz="2000" dirty="0"/>
          </a:p>
        </p:txBody>
      </p:sp>
      <p:sp>
        <p:nvSpPr>
          <p:cNvPr id="25" name="Pfeil nach links und rechts 24"/>
          <p:cNvSpPr/>
          <p:nvPr/>
        </p:nvSpPr>
        <p:spPr>
          <a:xfrm>
            <a:off x="3657593" y="5213068"/>
            <a:ext cx="1952903" cy="731347"/>
          </a:xfrm>
          <a:prstGeom prst="lef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PE-Vertrag</a:t>
            </a:r>
            <a:endParaRPr lang="de-DE" sz="2000" dirty="0"/>
          </a:p>
        </p:txBody>
      </p:sp>
      <p:cxnSp>
        <p:nvCxnSpPr>
          <p:cNvPr id="26" name="Gerade Verbindung mit Pfeil 25"/>
          <p:cNvCxnSpPr>
            <a:stCxn id="6" idx="1"/>
          </p:cNvCxnSpPr>
          <p:nvPr/>
        </p:nvCxnSpPr>
        <p:spPr>
          <a:xfrm flipH="1">
            <a:off x="1975156" y="2984854"/>
            <a:ext cx="3635341" cy="1110353"/>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28" name="Textfeld 27"/>
          <p:cNvSpPr txBox="1"/>
          <p:nvPr/>
        </p:nvSpPr>
        <p:spPr>
          <a:xfrm>
            <a:off x="215900" y="3644531"/>
            <a:ext cx="1687411" cy="769441"/>
          </a:xfrm>
          <a:prstGeom prst="rect">
            <a:avLst/>
          </a:prstGeom>
          <a:noFill/>
        </p:spPr>
        <p:txBody>
          <a:bodyPr wrap="square" rtlCol="0">
            <a:spAutoFit/>
          </a:bodyPr>
          <a:lstStyle/>
          <a:p>
            <a:r>
              <a:rPr lang="de-DE" sz="2200" dirty="0" smtClean="0">
                <a:solidFill>
                  <a:schemeClr val="tx2"/>
                </a:solidFill>
                <a:latin typeface="Calibri" panose="020F0502020204030204" pitchFamily="34" charset="0"/>
              </a:rPr>
              <a:t>Ausbildungs-vertrag</a:t>
            </a:r>
          </a:p>
        </p:txBody>
      </p:sp>
      <p:sp>
        <p:nvSpPr>
          <p:cNvPr id="29" name="Rechteck 28"/>
          <p:cNvSpPr/>
          <p:nvPr/>
        </p:nvSpPr>
        <p:spPr>
          <a:xfrm>
            <a:off x="2612571" y="2801977"/>
            <a:ext cx="2310193" cy="600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200" dirty="0" smtClean="0">
                <a:solidFill>
                  <a:schemeClr val="tx2"/>
                </a:solidFill>
              </a:rPr>
              <a:t>Schriftliche Zustimmung</a:t>
            </a:r>
            <a:endParaRPr lang="de-DE" sz="2200" dirty="0">
              <a:solidFill>
                <a:schemeClr val="tx2"/>
              </a:solidFill>
            </a:endParaRPr>
          </a:p>
        </p:txBody>
      </p:sp>
      <p:sp>
        <p:nvSpPr>
          <p:cNvPr id="30" name="Rechteck 29"/>
          <p:cNvSpPr/>
          <p:nvPr/>
        </p:nvSpPr>
        <p:spPr>
          <a:xfrm>
            <a:off x="3287787" y="4735346"/>
            <a:ext cx="3087072" cy="5237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200" dirty="0" smtClean="0">
                <a:solidFill>
                  <a:schemeClr val="tx2"/>
                </a:solidFill>
              </a:rPr>
              <a:t>Kooperationsverträge</a:t>
            </a:r>
            <a:endParaRPr lang="de-DE" sz="2200" dirty="0">
              <a:solidFill>
                <a:schemeClr val="tx2"/>
              </a:solidFill>
            </a:endParaRPr>
          </a:p>
        </p:txBody>
      </p:sp>
    </p:spTree>
    <p:extLst>
      <p:ext uri="{BB962C8B-B14F-4D97-AF65-F5344CB8AC3E}">
        <p14:creationId xmlns:p14="http://schemas.microsoft.com/office/powerpoint/2010/main" val="2323938980"/>
      </p:ext>
    </p:extLst>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smtClean="0"/>
              <a:t>Einfacher Schulvertrag</a:t>
            </a:r>
            <a:endParaRPr lang="de-DE" sz="3600" b="1"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30</a:t>
            </a:fld>
            <a:endParaRPr lang="de-DE"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r>
              <a:rPr lang="de-DE" b="1" dirty="0" smtClean="0"/>
              <a:t>Laufzeit und Kündigung</a:t>
            </a:r>
            <a:br>
              <a:rPr lang="de-DE" b="1" dirty="0" smtClean="0"/>
            </a:br>
            <a:endParaRPr lang="de-DE" sz="800" b="1" dirty="0" smtClean="0"/>
          </a:p>
          <a:p>
            <a:pPr marL="914400" lvl="3">
              <a:buFont typeface="Wingdings" panose="05000000000000000000" pitchFamily="2" charset="2"/>
              <a:buChar char="§"/>
            </a:pPr>
            <a:r>
              <a:rPr lang="de-DE" sz="2400" dirty="0" smtClean="0"/>
              <a:t>In der Regel wird Vertrag </a:t>
            </a:r>
            <a:r>
              <a:rPr lang="de-DE" sz="2400" b="1" dirty="0" smtClean="0"/>
              <a:t>unbefristet</a:t>
            </a:r>
            <a:r>
              <a:rPr lang="de-DE" sz="2400" dirty="0" smtClean="0"/>
              <a:t> für mehrere Ausbildungsgänge geschlossen. Dann braucht es eine Kündigungsregelung. </a:t>
            </a:r>
          </a:p>
          <a:p>
            <a:pPr marL="914400" lvl="3">
              <a:buFont typeface="Wingdings" panose="05000000000000000000" pitchFamily="2" charset="2"/>
              <a:buChar char="§"/>
            </a:pPr>
            <a:r>
              <a:rPr lang="de-DE" sz="2400" dirty="0" smtClean="0"/>
              <a:t>Möglich ist natürlich auch ein auf einen Ausbildungsgang befristeter Schulvertrag – ggf. sogar nur für einen Schüler. </a:t>
            </a:r>
            <a:br>
              <a:rPr lang="de-DE" sz="2400" dirty="0" smtClean="0"/>
            </a:br>
            <a:endParaRPr lang="de-DE" sz="1200" b="1" dirty="0" smtClean="0"/>
          </a:p>
          <a:p>
            <a:r>
              <a:rPr lang="de-DE" b="1" dirty="0" smtClean="0"/>
              <a:t>Zusammenarbeit</a:t>
            </a:r>
            <a:r>
              <a:rPr lang="de-DE" b="1" dirty="0"/>
              <a:t>, gegenseitige Information und Verschwiegenheit </a:t>
            </a:r>
            <a:r>
              <a:rPr lang="de-DE" b="1" dirty="0" smtClean="0"/>
              <a:t/>
            </a:r>
            <a:br>
              <a:rPr lang="de-DE" b="1" dirty="0" smtClean="0"/>
            </a:br>
            <a:r>
              <a:rPr lang="de-DE" sz="1200" b="1" dirty="0"/>
              <a:t> </a:t>
            </a:r>
            <a:endParaRPr lang="de-DE" sz="1200" dirty="0"/>
          </a:p>
          <a:p>
            <a:pPr lvl="1"/>
            <a:r>
              <a:rPr lang="de-DE" dirty="0" smtClean="0"/>
              <a:t>Unverzügliche Info </a:t>
            </a:r>
            <a:r>
              <a:rPr lang="de-DE" dirty="0"/>
              <a:t>über </a:t>
            </a:r>
            <a:r>
              <a:rPr lang="de-DE" b="1" dirty="0"/>
              <a:t>besondere Vorkommnisse</a:t>
            </a:r>
            <a:r>
              <a:rPr lang="de-DE" dirty="0"/>
              <a:t>, unentschuldigtes Fehlen und sonstige </a:t>
            </a:r>
            <a:r>
              <a:rPr lang="de-DE" dirty="0" smtClean="0"/>
              <a:t>Dienstverfehlung</a:t>
            </a:r>
          </a:p>
          <a:p>
            <a:pPr lvl="1"/>
            <a:r>
              <a:rPr lang="de-DE" dirty="0" smtClean="0"/>
              <a:t>Verpflichtung zum Stillschweigen und zum Datenschutz</a:t>
            </a:r>
          </a:p>
        </p:txBody>
      </p:sp>
    </p:spTree>
    <p:extLst>
      <p:ext uri="{BB962C8B-B14F-4D97-AF65-F5344CB8AC3E}">
        <p14:creationId xmlns:p14="http://schemas.microsoft.com/office/powerpoint/2010/main" val="2223579565"/>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a:t>Aufgabenübertragung </a:t>
            </a:r>
            <a:r>
              <a:rPr lang="de-DE" sz="3600" b="1" dirty="0" smtClean="0"/>
              <a:t>an Schule</a:t>
            </a:r>
            <a:endParaRPr lang="de-DE" sz="3600" b="1"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31</a:t>
            </a:fld>
            <a:endParaRPr lang="de-DE"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r>
              <a:rPr lang="de-DE" b="1" dirty="0" smtClean="0"/>
              <a:t>Aufgabenübertragung nach § 8 Abs. 4 </a:t>
            </a:r>
            <a:r>
              <a:rPr lang="de-DE" b="1" dirty="0" err="1" smtClean="0"/>
              <a:t>PflBG</a:t>
            </a:r>
            <a:r>
              <a:rPr lang="de-DE" b="1" dirty="0" smtClean="0"/>
              <a:t/>
            </a:r>
            <a:br>
              <a:rPr lang="de-DE" b="1" dirty="0" smtClean="0"/>
            </a:br>
            <a:r>
              <a:rPr lang="de-DE" b="1" dirty="0" smtClean="0"/>
              <a:t/>
            </a:r>
            <a:br>
              <a:rPr lang="de-DE" b="1" dirty="0" smtClean="0"/>
            </a:br>
            <a:endParaRPr lang="de-DE" sz="800" b="1" dirty="0" smtClean="0"/>
          </a:p>
          <a:p>
            <a:pPr marL="914400" lvl="3">
              <a:buFont typeface="Wingdings" panose="05000000000000000000" pitchFamily="2" charset="2"/>
              <a:buChar char="§"/>
            </a:pPr>
            <a:r>
              <a:rPr lang="de-DE" sz="2400" dirty="0" smtClean="0"/>
              <a:t>§ 8 Abs. 4 </a:t>
            </a:r>
            <a:r>
              <a:rPr lang="de-DE" sz="2400" dirty="0" err="1" smtClean="0"/>
              <a:t>PflBG</a:t>
            </a:r>
            <a:r>
              <a:rPr lang="de-DE" sz="2400" dirty="0" smtClean="0"/>
              <a:t> nennt explizit Aufgaben, die der TPA auf die Schule </a:t>
            </a:r>
            <a:r>
              <a:rPr lang="de-DE" sz="2400" b="1" dirty="0" smtClean="0"/>
              <a:t>übertragen</a:t>
            </a:r>
            <a:r>
              <a:rPr lang="de-DE" sz="2400" dirty="0" smtClean="0"/>
              <a:t> kann, sofern entweder </a:t>
            </a:r>
            <a:r>
              <a:rPr lang="de-DE" sz="2400" u="sng" dirty="0" smtClean="0"/>
              <a:t>Trägeridentität</a:t>
            </a:r>
            <a:r>
              <a:rPr lang="de-DE" sz="2400" dirty="0" smtClean="0"/>
              <a:t> besteht oder eine Aufgabenübertragung vertraglich  </a:t>
            </a:r>
            <a:r>
              <a:rPr lang="de-DE" sz="2400" u="sng" dirty="0" smtClean="0"/>
              <a:t>vereinbart</a:t>
            </a:r>
            <a:r>
              <a:rPr lang="de-DE" sz="2400" dirty="0" smtClean="0"/>
              <a:t> wird:</a:t>
            </a:r>
            <a:br>
              <a:rPr lang="de-DE" sz="2400" dirty="0" smtClean="0"/>
            </a:br>
            <a:endParaRPr lang="de-DE" sz="1200" dirty="0" smtClean="0"/>
          </a:p>
          <a:p>
            <a:pPr marL="1371600" lvl="4" indent="-342900">
              <a:buFont typeface="Arial" panose="020B0604020202020204" pitchFamily="34" charset="0"/>
              <a:buChar char="•"/>
            </a:pPr>
            <a:r>
              <a:rPr lang="de-DE" sz="2400" dirty="0" smtClean="0"/>
              <a:t>Gewährleistung </a:t>
            </a:r>
            <a:r>
              <a:rPr lang="de-DE" sz="2400" dirty="0"/>
              <a:t>der Durchführung der vorgeschriebenen Praxiseinsätze, Durchführung der Ausbildung auf der Grundlage eines Ausbildungsplans (§ 8 Abs. 3 </a:t>
            </a:r>
            <a:r>
              <a:rPr lang="de-DE" sz="2400" dirty="0" err="1"/>
              <a:t>PflBG</a:t>
            </a:r>
            <a:r>
              <a:rPr lang="de-DE" sz="2400" dirty="0" smtClean="0"/>
              <a:t>)</a:t>
            </a:r>
            <a:r>
              <a:rPr lang="de-DE" sz="2400" dirty="0"/>
              <a:t/>
            </a:r>
            <a:br>
              <a:rPr lang="de-DE" sz="2400" dirty="0"/>
            </a:br>
            <a:r>
              <a:rPr lang="de-DE" sz="2400" dirty="0"/>
              <a:t>(„</a:t>
            </a:r>
            <a:r>
              <a:rPr lang="de-DE" sz="2400" b="1" dirty="0"/>
              <a:t>Organisation der praktischen </a:t>
            </a:r>
            <a:r>
              <a:rPr lang="de-DE" sz="2400" b="1" dirty="0" smtClean="0"/>
              <a:t>Ausbildung</a:t>
            </a:r>
            <a:r>
              <a:rPr lang="de-DE" sz="2400" dirty="0"/>
              <a:t>)</a:t>
            </a:r>
            <a:r>
              <a:rPr lang="de-DE" sz="2400" dirty="0" smtClean="0"/>
              <a:t/>
            </a:r>
            <a:br>
              <a:rPr lang="de-DE" sz="2400" dirty="0" smtClean="0"/>
            </a:br>
            <a:endParaRPr lang="de-DE" sz="1200" dirty="0" smtClean="0"/>
          </a:p>
          <a:p>
            <a:pPr marL="1371600" lvl="4" indent="-342900">
              <a:buFont typeface="Arial" panose="020B0604020202020204" pitchFamily="34" charset="0"/>
              <a:buChar char="•"/>
            </a:pPr>
            <a:r>
              <a:rPr lang="de-DE" sz="2400" b="1" dirty="0" smtClean="0"/>
              <a:t>Abschluss der Ausbildungsverträge</a:t>
            </a:r>
            <a:r>
              <a:rPr lang="de-DE" sz="2400" dirty="0" smtClean="0"/>
              <a:t>, wenn entsprechende Vollmacht erteilt ist. </a:t>
            </a:r>
            <a:endParaRPr lang="de-DE" sz="2400" dirty="0"/>
          </a:p>
        </p:txBody>
      </p:sp>
    </p:spTree>
    <p:extLst>
      <p:ext uri="{BB962C8B-B14F-4D97-AF65-F5344CB8AC3E}">
        <p14:creationId xmlns:p14="http://schemas.microsoft.com/office/powerpoint/2010/main" val="1500663153"/>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Aufgabenübertragung an Schule</a:t>
            </a:r>
            <a:endParaRPr lang="de-DE" sz="3200" b="1"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32</a:t>
            </a:fld>
            <a:endParaRPr lang="de-DE" dirty="0"/>
          </a:p>
        </p:txBody>
      </p:sp>
      <p:sp>
        <p:nvSpPr>
          <p:cNvPr id="4" name="Inhaltsplatzhalter 3"/>
          <p:cNvSpPr>
            <a:spLocks noGrp="1"/>
          </p:cNvSpPr>
          <p:nvPr>
            <p:ph sz="half" idx="1"/>
          </p:nvPr>
        </p:nvSpPr>
        <p:spPr>
          <a:xfrm>
            <a:off x="276487" y="1247602"/>
            <a:ext cx="8462564" cy="5597333"/>
          </a:xfrm>
          <a:noFill/>
        </p:spPr>
        <p:txBody>
          <a:bodyPr/>
          <a:lstStyle/>
          <a:p>
            <a:pPr marL="342900" lvl="2" indent="-342900">
              <a:buFont typeface="Gill Sans Ultra Bold Condensed" panose="020B0A06020104020203" pitchFamily="34" charset="0"/>
              <a:buChar char="–"/>
            </a:pPr>
            <a:r>
              <a:rPr lang="de-DE" b="1" dirty="0" smtClean="0"/>
              <a:t>Aufgabenübertragung nach § 8 Abs. 4 </a:t>
            </a:r>
            <a:r>
              <a:rPr lang="de-DE" b="1" dirty="0" err="1" smtClean="0"/>
              <a:t>PflBG</a:t>
            </a:r>
            <a:r>
              <a:rPr lang="de-DE" b="1" dirty="0" smtClean="0"/>
              <a:t/>
            </a:r>
            <a:br>
              <a:rPr lang="de-DE" b="1" dirty="0" smtClean="0"/>
            </a:br>
            <a:r>
              <a:rPr lang="de-DE" sz="1200" b="1" dirty="0" smtClean="0"/>
              <a:t/>
            </a:r>
            <a:br>
              <a:rPr lang="de-DE" sz="1200" b="1" dirty="0" smtClean="0"/>
            </a:br>
            <a:endParaRPr lang="de-DE" sz="1200" b="1" dirty="0" smtClean="0"/>
          </a:p>
          <a:p>
            <a:pPr marL="914400" lvl="3">
              <a:buFont typeface="Wingdings" panose="05000000000000000000" pitchFamily="2" charset="2"/>
              <a:buChar char="§"/>
            </a:pPr>
            <a:r>
              <a:rPr lang="de-DE" sz="2400" dirty="0" smtClean="0"/>
              <a:t>Für viele Altenpflegeschulen ist die Übernahme von Aufgaben des TPA etwas völlig Neues.</a:t>
            </a:r>
            <a:br>
              <a:rPr lang="de-DE" sz="2400" dirty="0" smtClean="0"/>
            </a:br>
            <a:endParaRPr lang="de-DE" sz="1200" dirty="0" smtClean="0"/>
          </a:p>
          <a:p>
            <a:pPr marL="914400" lvl="3">
              <a:buFont typeface="Wingdings" panose="05000000000000000000" pitchFamily="2" charset="2"/>
              <a:buChar char="§"/>
            </a:pPr>
            <a:r>
              <a:rPr lang="de-DE" sz="2400" dirty="0" smtClean="0"/>
              <a:t>Krankenpflegeschulen übernehmen dagegen schon heute oft Aufgaben als  „Ausbildungsdienstleister“:</a:t>
            </a:r>
            <a:br>
              <a:rPr lang="de-DE" sz="2400" dirty="0" smtClean="0"/>
            </a:br>
            <a:endParaRPr lang="de-DE" sz="1200" dirty="0" smtClean="0"/>
          </a:p>
          <a:p>
            <a:pPr marL="1714500" lvl="5"/>
            <a:r>
              <a:rPr lang="de-DE" sz="2400" dirty="0" smtClean="0"/>
              <a:t>Organisation der Praxiseinsätze + die konkrete Einsatzplanung in den trägereigenen Einrichtungen</a:t>
            </a:r>
          </a:p>
          <a:p>
            <a:pPr marL="1714500" lvl="5"/>
            <a:r>
              <a:rPr lang="de-DE" sz="2400" dirty="0" smtClean="0"/>
              <a:t>Abschluss der Ausbildungsverträge</a:t>
            </a:r>
          </a:p>
          <a:p>
            <a:pPr marL="1714500" lvl="5"/>
            <a:r>
              <a:rPr lang="de-DE" sz="2400" dirty="0"/>
              <a:t>t</a:t>
            </a:r>
            <a:r>
              <a:rPr lang="de-DE" sz="2400" dirty="0" smtClean="0"/>
              <a:t>eils sogar die Ausübung des Disziplinarrechts und der Personalverwaltung</a:t>
            </a:r>
          </a:p>
          <a:p>
            <a:pPr marL="914400" lvl="3">
              <a:buFont typeface="Wingdings" panose="05000000000000000000" pitchFamily="2" charset="2"/>
              <a:buChar char="§"/>
            </a:pPr>
            <a:endParaRPr lang="de-DE" sz="1200" dirty="0" smtClean="0"/>
          </a:p>
        </p:txBody>
      </p:sp>
    </p:spTree>
    <p:extLst>
      <p:ext uri="{BB962C8B-B14F-4D97-AF65-F5344CB8AC3E}">
        <p14:creationId xmlns:p14="http://schemas.microsoft.com/office/powerpoint/2010/main" val="1330309475"/>
      </p:ext>
    </p:extLst>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a:t>Aufgabenübertragung </a:t>
            </a:r>
            <a:r>
              <a:rPr lang="de-DE" sz="3600" b="1" dirty="0" smtClean="0"/>
              <a:t>an Schule</a:t>
            </a:r>
            <a:endParaRPr lang="de-DE" sz="3600" b="1"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r>
              <a:rPr lang="de-DE" b="1" dirty="0" smtClean="0"/>
              <a:t>Umsetzung </a:t>
            </a:r>
            <a:r>
              <a:rPr lang="de-DE" b="1" dirty="0"/>
              <a:t>Aufgabenübertragung im </a:t>
            </a:r>
            <a:r>
              <a:rPr lang="de-DE" b="1" dirty="0" smtClean="0"/>
              <a:t>Kooperationsvertrag:</a:t>
            </a:r>
            <a:r>
              <a:rPr lang="de-DE" sz="1200" b="1" dirty="0" smtClean="0"/>
              <a:t/>
            </a:r>
            <a:br>
              <a:rPr lang="de-DE" sz="1200" b="1" dirty="0" smtClean="0"/>
            </a:br>
            <a:endParaRPr lang="de-DE" sz="600" b="1" dirty="0" smtClean="0"/>
          </a:p>
          <a:p>
            <a:pPr marL="914400" lvl="3">
              <a:buFont typeface="Wingdings" panose="05000000000000000000" pitchFamily="2" charset="2"/>
              <a:buChar char="§"/>
              <a:tabLst>
                <a:tab pos="1254125" algn="l"/>
              </a:tabLst>
            </a:pPr>
            <a:r>
              <a:rPr lang="de-DE" sz="2400" dirty="0" smtClean="0"/>
              <a:t>Formulierungshilfen zur Aufgabenübertragung</a:t>
            </a:r>
          </a:p>
          <a:p>
            <a:pPr marL="1371600" lvl="4" indent="-342900">
              <a:buFont typeface="Arial" panose="020B0604020202020204" pitchFamily="34" charset="0"/>
              <a:buChar char="•"/>
              <a:tabLst>
                <a:tab pos="1254125" algn="l"/>
              </a:tabLst>
            </a:pPr>
            <a:r>
              <a:rPr lang="de-DE" sz="2400" b="1" dirty="0" err="1" smtClean="0"/>
              <a:t>Wahlmenü</a:t>
            </a:r>
            <a:r>
              <a:rPr lang="de-DE" sz="2400" dirty="0" smtClean="0"/>
              <a:t> für Aufgabenübertragung:</a:t>
            </a:r>
            <a:br>
              <a:rPr lang="de-DE" sz="2400" dirty="0" smtClean="0"/>
            </a:br>
            <a:r>
              <a:rPr lang="de-DE" sz="1200" dirty="0" smtClean="0"/>
              <a:t/>
            </a:r>
            <a:br>
              <a:rPr lang="de-DE" sz="1200" dirty="0" smtClean="0"/>
            </a:br>
            <a:r>
              <a:rPr lang="de-DE" sz="2400" dirty="0">
                <a:sym typeface="Wingdings"/>
              </a:rPr>
              <a:t></a:t>
            </a:r>
            <a:r>
              <a:rPr lang="de-DE" sz="2400" dirty="0" smtClean="0"/>
              <a:t> Organisation und Ausbildungsplan</a:t>
            </a:r>
            <a:br>
              <a:rPr lang="de-DE" sz="2400" dirty="0" smtClean="0"/>
            </a:br>
            <a:r>
              <a:rPr lang="de-DE" sz="800" dirty="0" smtClean="0"/>
              <a:t/>
            </a:r>
            <a:br>
              <a:rPr lang="de-DE" sz="800" dirty="0" smtClean="0"/>
            </a:br>
            <a:r>
              <a:rPr lang="de-DE" sz="2400" dirty="0" smtClean="0">
                <a:sym typeface="Wingdings"/>
              </a:rPr>
              <a:t> Abschluss von Kooperationsverträgen mit weiteren </a:t>
            </a:r>
            <a:br>
              <a:rPr lang="de-DE" sz="2400" dirty="0" smtClean="0">
                <a:sym typeface="Wingdings"/>
              </a:rPr>
            </a:br>
            <a:r>
              <a:rPr lang="de-DE" sz="2400" dirty="0" smtClean="0">
                <a:sym typeface="Wingdings"/>
              </a:rPr>
              <a:t>     Praxiseinsatzstellen</a:t>
            </a:r>
            <a:br>
              <a:rPr lang="de-DE" sz="2400" dirty="0" smtClean="0">
                <a:sym typeface="Wingdings"/>
              </a:rPr>
            </a:br>
            <a:r>
              <a:rPr lang="de-DE" sz="800" dirty="0" smtClean="0">
                <a:sym typeface="Wingdings"/>
              </a:rPr>
              <a:t/>
            </a:r>
            <a:br>
              <a:rPr lang="de-DE" sz="800" dirty="0" smtClean="0">
                <a:sym typeface="Wingdings"/>
              </a:rPr>
            </a:br>
            <a:r>
              <a:rPr lang="de-DE" sz="2400" dirty="0" smtClean="0">
                <a:sym typeface="Wingdings"/>
              </a:rPr>
              <a:t> Stellvertretender Abschluss Ausbildungsverträge</a:t>
            </a:r>
            <a:br>
              <a:rPr lang="de-DE" sz="2400" dirty="0" smtClean="0">
                <a:sym typeface="Wingdings"/>
              </a:rPr>
            </a:br>
            <a:r>
              <a:rPr lang="de-DE" sz="800" dirty="0" smtClean="0">
                <a:sym typeface="Wingdings"/>
              </a:rPr>
              <a:t/>
            </a:r>
            <a:br>
              <a:rPr lang="de-DE" sz="800" dirty="0" smtClean="0">
                <a:sym typeface="Wingdings"/>
              </a:rPr>
            </a:br>
            <a:r>
              <a:rPr lang="de-DE" sz="2400" dirty="0" smtClean="0">
                <a:sym typeface="Wingdings"/>
              </a:rPr>
              <a:t> Gemeinsame Bewerberauswahl</a:t>
            </a:r>
            <a:br>
              <a:rPr lang="de-DE" sz="2400" dirty="0" smtClean="0">
                <a:sym typeface="Wingdings"/>
              </a:rPr>
            </a:br>
            <a:r>
              <a:rPr lang="de-DE" sz="800" dirty="0" smtClean="0">
                <a:sym typeface="Wingdings"/>
              </a:rPr>
              <a:t/>
            </a:r>
            <a:br>
              <a:rPr lang="de-DE" sz="800" dirty="0" smtClean="0">
                <a:sym typeface="Wingdings"/>
              </a:rPr>
            </a:br>
            <a:r>
              <a:rPr lang="de-DE" sz="2400" dirty="0" smtClean="0">
                <a:sym typeface="Wingdings"/>
              </a:rPr>
              <a:t> ... </a:t>
            </a:r>
            <a:br>
              <a:rPr lang="de-DE" sz="2400" dirty="0" smtClean="0">
                <a:sym typeface="Wingdings"/>
              </a:rPr>
            </a:br>
            <a:r>
              <a:rPr lang="de-DE" sz="2400" dirty="0" smtClean="0">
                <a:sym typeface="Wingdings"/>
              </a:rPr>
              <a:t>    </a:t>
            </a:r>
            <a:r>
              <a:rPr lang="de-DE" sz="2400" i="1" dirty="0" smtClean="0">
                <a:sym typeface="Wingdings"/>
              </a:rPr>
              <a:t>Platzhalter für </a:t>
            </a:r>
            <a:r>
              <a:rPr lang="de-DE" sz="2400" i="1" dirty="0">
                <a:sym typeface="Wingdings"/>
              </a:rPr>
              <a:t>w</a:t>
            </a:r>
            <a:r>
              <a:rPr lang="de-DE" sz="2400" i="1" dirty="0" smtClean="0">
                <a:sym typeface="Wingdings"/>
              </a:rPr>
              <a:t>eitere Gestaltungsmöglichkeiten</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33</a:t>
            </a:fld>
            <a:endParaRPr lang="de-DE" dirty="0"/>
          </a:p>
        </p:txBody>
      </p:sp>
    </p:spTree>
    <p:extLst>
      <p:ext uri="{BB962C8B-B14F-4D97-AF65-F5344CB8AC3E}">
        <p14:creationId xmlns:p14="http://schemas.microsoft.com/office/powerpoint/2010/main" val="3024480416"/>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a:t>Aufgabenübertragung </a:t>
            </a:r>
            <a:r>
              <a:rPr lang="de-DE" sz="3600" b="1" dirty="0" smtClean="0"/>
              <a:t>an Schule</a:t>
            </a:r>
            <a:endParaRPr lang="de-DE" sz="3600" b="1"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r>
              <a:rPr lang="de-DE" b="1" dirty="0"/>
              <a:t>Umsetzung Aufgabenübertragung im Kooperationsvertrag:</a:t>
            </a:r>
            <a:r>
              <a:rPr lang="de-DE" sz="1200" b="1" dirty="0"/>
              <a:t/>
            </a:r>
            <a:br>
              <a:rPr lang="de-DE" sz="1200" b="1" dirty="0"/>
            </a:br>
            <a:endParaRPr lang="de-DE" sz="600" b="1" dirty="0"/>
          </a:p>
          <a:p>
            <a:pPr marL="0" lvl="2" indent="0">
              <a:buNone/>
            </a:pPr>
            <a:endParaRPr lang="de-DE" sz="600" b="1" dirty="0" smtClean="0"/>
          </a:p>
          <a:p>
            <a:pPr marL="914400" lvl="3">
              <a:buFont typeface="Wingdings" panose="05000000000000000000" pitchFamily="2" charset="2"/>
              <a:buChar char="§"/>
              <a:tabLst>
                <a:tab pos="1254125" algn="l"/>
              </a:tabLst>
            </a:pPr>
            <a:r>
              <a:rPr lang="de-DE" sz="2400" dirty="0" smtClean="0"/>
              <a:t>Die Formulierungshilfen empfehlen nicht bestimmte  Übertragungen, sondern stellen den Vertragspartnern </a:t>
            </a:r>
            <a:r>
              <a:rPr lang="de-DE" sz="2400" dirty="0"/>
              <a:t>zur Gestaltung </a:t>
            </a:r>
            <a:r>
              <a:rPr lang="de-DE" sz="2400" b="1" dirty="0" smtClean="0"/>
              <a:t>Textbausteine mit Ankreuzkästchen </a:t>
            </a:r>
            <a:r>
              <a:rPr lang="de-DE" sz="2400" dirty="0" smtClean="0"/>
              <a:t>zur Verfügung sowie ein </a:t>
            </a:r>
            <a:r>
              <a:rPr lang="de-DE" sz="2400" b="1" dirty="0" err="1" smtClean="0"/>
              <a:t>Vollmachtsformular</a:t>
            </a:r>
            <a:r>
              <a:rPr lang="de-DE" sz="2400" dirty="0" smtClean="0"/>
              <a:t> zum Abschluss von Ausbildungsverträgen: </a:t>
            </a:r>
            <a:br>
              <a:rPr lang="de-DE" sz="2400" dirty="0" smtClean="0"/>
            </a:br>
            <a:endParaRPr lang="de-DE" sz="1200" dirty="0" smtClean="0"/>
          </a:p>
          <a:p>
            <a:pPr marL="1828800" lvl="5" indent="-342900">
              <a:buFont typeface="Symbol" panose="05050102010706020507" pitchFamily="18" charset="2"/>
              <a:buChar char="-"/>
              <a:tabLst>
                <a:tab pos="1254125" algn="l"/>
              </a:tabLst>
            </a:pPr>
            <a:r>
              <a:rPr lang="de-DE" sz="2400" dirty="0" smtClean="0"/>
              <a:t>Ist keine Übertragung gewünscht: Kein Kreuz.</a:t>
            </a:r>
            <a:br>
              <a:rPr lang="de-DE" sz="2400" dirty="0" smtClean="0"/>
            </a:br>
            <a:endParaRPr lang="de-DE" sz="1200" dirty="0" smtClean="0"/>
          </a:p>
          <a:p>
            <a:pPr marL="1828800" lvl="5" indent="-342900">
              <a:buFont typeface="Symbol" panose="05050102010706020507" pitchFamily="18" charset="2"/>
              <a:buChar char="-"/>
              <a:tabLst>
                <a:tab pos="1254125" algn="l"/>
              </a:tabLst>
            </a:pPr>
            <a:r>
              <a:rPr lang="de-DE" sz="2400" dirty="0" smtClean="0"/>
              <a:t>Sind bestimmte Übertragungen gewünscht: Entsprechende Kästchen sind anzukreuzen oder zu ergänzen. Alternativ: Löschung der nicht gewählten Optionen und Ankreuzkästchen.</a:t>
            </a:r>
            <a:br>
              <a:rPr lang="de-DE" sz="2400" dirty="0" smtClean="0"/>
            </a:br>
            <a:r>
              <a:rPr lang="de-DE" sz="2400" dirty="0" smtClean="0"/>
              <a:t/>
            </a:r>
            <a:br>
              <a:rPr lang="de-DE" sz="2400" dirty="0" smtClean="0"/>
            </a:br>
            <a:endParaRPr lang="de-DE" sz="2400" dirty="0" smtClean="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34</a:t>
            </a:fld>
            <a:endParaRPr lang="de-DE" dirty="0"/>
          </a:p>
        </p:txBody>
      </p:sp>
    </p:spTree>
    <p:extLst>
      <p:ext uri="{BB962C8B-B14F-4D97-AF65-F5344CB8AC3E}">
        <p14:creationId xmlns:p14="http://schemas.microsoft.com/office/powerpoint/2010/main" val="2995694935"/>
      </p:ext>
    </p:extLst>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35</a:t>
            </a:fld>
            <a:endParaRPr lang="de-DE" dirty="0"/>
          </a:p>
        </p:txBody>
      </p:sp>
      <p:sp>
        <p:nvSpPr>
          <p:cNvPr id="6" name="Titel 1"/>
          <p:cNvSpPr>
            <a:spLocks noGrp="1"/>
          </p:cNvSpPr>
          <p:nvPr>
            <p:ph type="title" idx="4294967295"/>
          </p:nvPr>
        </p:nvSpPr>
        <p:spPr>
          <a:xfrm>
            <a:off x="188913" y="249239"/>
            <a:ext cx="7256462" cy="830262"/>
          </a:xfrm>
        </p:spPr>
        <p:txBody>
          <a:bodyPr/>
          <a:lstStyle/>
          <a:p>
            <a:pPr marL="514350" indent="-514350" algn="ctr"/>
            <a:r>
              <a:rPr lang="de-DE" sz="3200" b="1" dirty="0"/>
              <a:t>Aufgabenübertragung an Schule</a:t>
            </a:r>
          </a:p>
        </p:txBody>
      </p:sp>
      <p:sp>
        <p:nvSpPr>
          <p:cNvPr id="2" name="Inhaltsplatzhalter 1"/>
          <p:cNvSpPr>
            <a:spLocks noGrp="1"/>
          </p:cNvSpPr>
          <p:nvPr>
            <p:ph sz="half" idx="1"/>
          </p:nvPr>
        </p:nvSpPr>
        <p:spPr>
          <a:xfrm>
            <a:off x="190800" y="1219865"/>
            <a:ext cx="8613566" cy="5102554"/>
          </a:xfrm>
        </p:spPr>
        <p:txBody>
          <a:bodyPr/>
          <a:lstStyle/>
          <a:p>
            <a:pPr lvl="1"/>
            <a:r>
              <a:rPr lang="de-DE" b="1" dirty="0"/>
              <a:t>Aufgabenübertragung – </a:t>
            </a:r>
            <a:r>
              <a:rPr lang="de-DE" b="1" dirty="0" smtClean="0"/>
              <a:t>Organisation und Ausbildungsplan </a:t>
            </a:r>
            <a:br>
              <a:rPr lang="de-DE" b="1" dirty="0" smtClean="0"/>
            </a:br>
            <a:r>
              <a:rPr lang="de-DE" b="1" dirty="0" smtClean="0"/>
              <a:t/>
            </a:r>
            <a:br>
              <a:rPr lang="de-DE" b="1" dirty="0" smtClean="0"/>
            </a:br>
            <a:r>
              <a:rPr lang="de-DE" dirty="0" smtClean="0"/>
              <a:t>Die Organisation des „Durchrotierens“ </a:t>
            </a:r>
            <a:r>
              <a:rPr lang="de-DE" dirty="0"/>
              <a:t>der Azubi durch alle </a:t>
            </a:r>
            <a:r>
              <a:rPr lang="de-DE" dirty="0" smtClean="0"/>
              <a:t>Einsätze ist zentrale Aufgabe, die vom TPA auf die Schule übertragen werden kann. </a:t>
            </a:r>
            <a:r>
              <a:rPr lang="de-DE" b="1" dirty="0" smtClean="0"/>
              <a:t> </a:t>
            </a:r>
            <a:br>
              <a:rPr lang="de-DE" b="1" dirty="0" smtClean="0"/>
            </a:br>
            <a:endParaRPr lang="de-DE" sz="1200" dirty="0" smtClean="0"/>
          </a:p>
        </p:txBody>
      </p:sp>
      <p:graphicFrame>
        <p:nvGraphicFramePr>
          <p:cNvPr id="5" name="Diagramm 4"/>
          <p:cNvGraphicFramePr/>
          <p:nvPr>
            <p:extLst>
              <p:ext uri="{D42A27DB-BD31-4B8C-83A1-F6EECF244321}">
                <p14:modId xmlns:p14="http://schemas.microsoft.com/office/powerpoint/2010/main" val="696558391"/>
              </p:ext>
            </p:extLst>
          </p:nvPr>
        </p:nvGraphicFramePr>
        <p:xfrm>
          <a:off x="94148" y="3198201"/>
          <a:ext cx="4629860" cy="30681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Abgerundetes Rechteck 6"/>
          <p:cNvSpPr/>
          <p:nvPr/>
        </p:nvSpPr>
        <p:spPr>
          <a:xfrm>
            <a:off x="2985249" y="5198945"/>
            <a:ext cx="1075763" cy="699247"/>
          </a:xfrm>
          <a:prstGeom prst="roundRect">
            <a:avLst/>
          </a:prstGeom>
          <a:solidFill>
            <a:schemeClr val="accent6">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800" dirty="0" smtClean="0"/>
              <a:t>Schule</a:t>
            </a:r>
            <a:endParaRPr lang="de-DE" sz="1800" dirty="0"/>
          </a:p>
        </p:txBody>
      </p:sp>
      <p:sp>
        <p:nvSpPr>
          <p:cNvPr id="8" name="Pfeil nach links und rechts 7"/>
          <p:cNvSpPr/>
          <p:nvPr/>
        </p:nvSpPr>
        <p:spPr>
          <a:xfrm rot="2064197">
            <a:off x="2456284" y="5002532"/>
            <a:ext cx="815881" cy="33904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aphicFrame>
        <p:nvGraphicFramePr>
          <p:cNvPr id="12" name="Diagramm 11"/>
          <p:cNvGraphicFramePr/>
          <p:nvPr>
            <p:extLst>
              <p:ext uri="{D42A27DB-BD31-4B8C-83A1-F6EECF244321}">
                <p14:modId xmlns:p14="http://schemas.microsoft.com/office/powerpoint/2010/main" val="2845203602"/>
              </p:ext>
            </p:extLst>
          </p:nvPr>
        </p:nvGraphicFramePr>
        <p:xfrm>
          <a:off x="5006994" y="3274273"/>
          <a:ext cx="3742354" cy="29739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3" name="Ellipse 12"/>
          <p:cNvSpPr/>
          <p:nvPr/>
        </p:nvSpPr>
        <p:spPr>
          <a:xfrm>
            <a:off x="7526127" y="5238134"/>
            <a:ext cx="876748" cy="91967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de-DE" sz="1800" dirty="0" smtClean="0"/>
              <a:t>Heim</a:t>
            </a:r>
            <a:endParaRPr lang="de-DE" sz="1800" dirty="0"/>
          </a:p>
        </p:txBody>
      </p:sp>
      <p:sp>
        <p:nvSpPr>
          <p:cNvPr id="4" name="Rechteck 3"/>
          <p:cNvSpPr/>
          <p:nvPr/>
        </p:nvSpPr>
        <p:spPr>
          <a:xfrm>
            <a:off x="6468036" y="4355174"/>
            <a:ext cx="820270" cy="847165"/>
          </a:xfrm>
          <a:prstGeom prst="rect">
            <a:avLst/>
          </a:prstGeom>
          <a:solidFill>
            <a:schemeClr val="accent6">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800" dirty="0" smtClean="0"/>
              <a:t>Schule</a:t>
            </a:r>
            <a:endParaRPr lang="de-DE" sz="1800" dirty="0"/>
          </a:p>
        </p:txBody>
      </p:sp>
      <p:sp>
        <p:nvSpPr>
          <p:cNvPr id="16" name="Pfeil nach links und rechts 15"/>
          <p:cNvSpPr/>
          <p:nvPr/>
        </p:nvSpPr>
        <p:spPr>
          <a:xfrm rot="2064197">
            <a:off x="7011581" y="5057755"/>
            <a:ext cx="741710" cy="33904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8963845"/>
      </p:ext>
    </p:extLst>
  </p:cSld>
  <p:clrMapOvr>
    <a:masterClrMapping/>
  </p:clrMapOvr>
  <p:transition spd="slow">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a:t>Aufgabenübertragung </a:t>
            </a:r>
            <a:r>
              <a:rPr lang="de-DE" sz="3600" b="1" dirty="0" smtClean="0"/>
              <a:t>an Schule</a:t>
            </a:r>
            <a:endParaRPr lang="de-DE" sz="3600" b="1"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36</a:t>
            </a:fld>
            <a:endParaRPr lang="de-DE" dirty="0"/>
          </a:p>
        </p:txBody>
      </p:sp>
      <p:sp>
        <p:nvSpPr>
          <p:cNvPr id="4" name="Inhaltsplatzhalter 3"/>
          <p:cNvSpPr>
            <a:spLocks noGrp="1"/>
          </p:cNvSpPr>
          <p:nvPr>
            <p:ph sz="half" idx="1"/>
          </p:nvPr>
        </p:nvSpPr>
        <p:spPr>
          <a:xfrm>
            <a:off x="276487" y="1221476"/>
            <a:ext cx="8580130" cy="5597333"/>
          </a:xfrm>
          <a:noFill/>
        </p:spPr>
        <p:txBody>
          <a:bodyPr/>
          <a:lstStyle/>
          <a:p>
            <a:pPr marL="342900" lvl="2" indent="-342900">
              <a:buFont typeface="Gill Sans Ultra Bold Condensed" panose="020B0A06020104020203" pitchFamily="34" charset="0"/>
              <a:buChar char="–"/>
            </a:pPr>
            <a:r>
              <a:rPr lang="de-DE" b="1" dirty="0" smtClean="0"/>
              <a:t>Aufgabenübertragung – </a:t>
            </a:r>
            <a:r>
              <a:rPr lang="de-DE" b="1" dirty="0"/>
              <a:t>Organisation und Ausbildungsplan </a:t>
            </a:r>
            <a:r>
              <a:rPr lang="de-DE" b="1" dirty="0" smtClean="0"/>
              <a:t/>
            </a:r>
            <a:br>
              <a:rPr lang="de-DE" b="1" dirty="0" smtClean="0"/>
            </a:br>
            <a:endParaRPr lang="de-DE" sz="600" b="1" dirty="0" smtClean="0"/>
          </a:p>
          <a:p>
            <a:pPr marL="914400" lvl="3">
              <a:buFont typeface="Wingdings" panose="05000000000000000000" pitchFamily="2" charset="2"/>
              <a:buChar char="§"/>
            </a:pPr>
            <a:r>
              <a:rPr lang="de-DE" sz="2400" dirty="0" smtClean="0"/>
              <a:t>Gestiegene Komplexität bei der Organisation der praktischen Ausbildung macht die Übertragung dieser Aufgabe an die Schule überlegenswert, </a:t>
            </a:r>
            <a:br>
              <a:rPr lang="de-DE" sz="2400" dirty="0" smtClean="0"/>
            </a:br>
            <a:r>
              <a:rPr lang="de-DE" sz="2400" dirty="0" smtClean="0"/>
              <a:t>insbesondere für TPA mit wenigen Schülern!</a:t>
            </a:r>
            <a:br>
              <a:rPr lang="de-DE" sz="2400" dirty="0" smtClean="0"/>
            </a:br>
            <a:r>
              <a:rPr lang="de-DE" sz="1200" dirty="0" smtClean="0">
                <a:solidFill>
                  <a:schemeClr val="accent2"/>
                </a:solidFill>
              </a:rPr>
              <a:t/>
            </a:r>
            <a:br>
              <a:rPr lang="de-DE" sz="1200" dirty="0" smtClean="0">
                <a:solidFill>
                  <a:schemeClr val="accent2"/>
                </a:solidFill>
              </a:rPr>
            </a:br>
            <a:r>
              <a:rPr lang="de-DE" sz="2400" dirty="0" smtClean="0">
                <a:sym typeface="Wingdings" panose="05000000000000000000" pitchFamily="2" charset="2"/>
              </a:rPr>
              <a:t> TPA profitiert von Kooperationsnetzwerken der Schule  </a:t>
            </a:r>
            <a:br>
              <a:rPr lang="de-DE" sz="2400" dirty="0" smtClean="0">
                <a:sym typeface="Wingdings" panose="05000000000000000000" pitchFamily="2" charset="2"/>
              </a:rPr>
            </a:br>
            <a:r>
              <a:rPr lang="de-DE" sz="800" dirty="0" smtClean="0">
                <a:sym typeface="Wingdings" panose="05000000000000000000" pitchFamily="2" charset="2"/>
              </a:rPr>
              <a:t>     </a:t>
            </a:r>
            <a:r>
              <a:rPr lang="de-DE" sz="600" dirty="0" smtClean="0">
                <a:sym typeface="Wingdings" panose="05000000000000000000" pitchFamily="2" charset="2"/>
              </a:rPr>
              <a:t/>
            </a:r>
            <a:br>
              <a:rPr lang="de-DE" sz="600" dirty="0" smtClean="0">
                <a:sym typeface="Wingdings" panose="05000000000000000000" pitchFamily="2" charset="2"/>
              </a:rPr>
            </a:br>
            <a:r>
              <a:rPr lang="de-DE" sz="2400" dirty="0" smtClean="0">
                <a:sym typeface="Wingdings" panose="05000000000000000000" pitchFamily="2" charset="2"/>
              </a:rPr>
              <a:t> Mit der Organisationsverantwortung kann die  Erstellung</a:t>
            </a:r>
            <a:br>
              <a:rPr lang="de-DE" sz="2400" dirty="0" smtClean="0">
                <a:sym typeface="Wingdings" panose="05000000000000000000" pitchFamily="2" charset="2"/>
              </a:rPr>
            </a:br>
            <a:r>
              <a:rPr lang="de-DE" sz="2400" dirty="0" smtClean="0">
                <a:sym typeface="Wingdings" panose="05000000000000000000" pitchFamily="2" charset="2"/>
              </a:rPr>
              <a:t>     des Ausbildungsplans an die Schule übertragen werden.</a:t>
            </a:r>
          </a:p>
          <a:p>
            <a:pPr marL="114300" lvl="2" indent="0">
              <a:buNone/>
            </a:pPr>
            <a:r>
              <a:rPr lang="de-DE" sz="1200" dirty="0" smtClean="0">
                <a:sym typeface="Wingdings" panose="05000000000000000000" pitchFamily="2" charset="2"/>
              </a:rPr>
              <a:t/>
            </a:r>
            <a:br>
              <a:rPr lang="de-DE" sz="1200" dirty="0" smtClean="0">
                <a:sym typeface="Wingdings" panose="05000000000000000000" pitchFamily="2" charset="2"/>
              </a:rPr>
            </a:br>
            <a:r>
              <a:rPr lang="de-DE" sz="2800" dirty="0" smtClean="0">
                <a:sym typeface="Wingdings" panose="05000000000000000000" pitchFamily="2" charset="2"/>
              </a:rPr>
              <a:t>     </a:t>
            </a:r>
            <a:r>
              <a:rPr lang="de-DE" dirty="0" smtClean="0">
                <a:sym typeface="Wingdings" panose="05000000000000000000" pitchFamily="2" charset="2"/>
              </a:rPr>
              <a:t>Bedenken: Dann steuert Schule und nicht TPA, wo und wann</a:t>
            </a:r>
            <a:br>
              <a:rPr lang="de-DE" dirty="0" smtClean="0">
                <a:sym typeface="Wingdings" panose="05000000000000000000" pitchFamily="2" charset="2"/>
              </a:rPr>
            </a:br>
            <a:r>
              <a:rPr lang="de-DE" dirty="0" smtClean="0">
                <a:sym typeface="Wingdings" panose="05000000000000000000" pitchFamily="2" charset="2"/>
              </a:rPr>
              <a:t>		  der Azubi ist...</a:t>
            </a:r>
            <a:br>
              <a:rPr lang="de-DE" dirty="0" smtClean="0">
                <a:sym typeface="Wingdings" panose="05000000000000000000" pitchFamily="2" charset="2"/>
              </a:rPr>
            </a:br>
            <a:r>
              <a:rPr lang="de-DE" sz="1200" dirty="0" smtClean="0">
                <a:sym typeface="Wingdings" panose="05000000000000000000" pitchFamily="2" charset="2"/>
              </a:rPr>
              <a:t/>
            </a:r>
            <a:br>
              <a:rPr lang="de-DE" sz="1200" dirty="0" smtClean="0">
                <a:sym typeface="Wingdings" panose="05000000000000000000" pitchFamily="2" charset="2"/>
              </a:rPr>
            </a:br>
            <a:r>
              <a:rPr lang="de-DE" dirty="0" smtClean="0">
                <a:sym typeface="Wingdings" panose="05000000000000000000" pitchFamily="2" charset="2"/>
              </a:rPr>
              <a:t>      Allerdings: Einvernehmen kann als Bedingung geregelt werden, </a:t>
            </a:r>
            <a:br>
              <a:rPr lang="de-DE" dirty="0" smtClean="0">
                <a:sym typeface="Wingdings" panose="05000000000000000000" pitchFamily="2" charset="2"/>
              </a:rPr>
            </a:br>
            <a:r>
              <a:rPr lang="de-DE" dirty="0" smtClean="0">
                <a:sym typeface="Wingdings" panose="05000000000000000000" pitchFamily="2" charset="2"/>
              </a:rPr>
              <a:t>                          Schule ist auf zufriedene Kunden angewiesen!</a:t>
            </a:r>
            <a:br>
              <a:rPr lang="de-DE" dirty="0" smtClean="0">
                <a:sym typeface="Wingdings" panose="05000000000000000000" pitchFamily="2" charset="2"/>
              </a:rPr>
            </a:br>
            <a:r>
              <a:rPr lang="de-DE" dirty="0" smtClean="0">
                <a:sym typeface="Wingdings" panose="05000000000000000000" pitchFamily="2" charset="2"/>
              </a:rPr>
              <a:t>                            </a:t>
            </a:r>
            <a:br>
              <a:rPr lang="de-DE" dirty="0" smtClean="0">
                <a:sym typeface="Wingdings" panose="05000000000000000000" pitchFamily="2" charset="2"/>
              </a:rPr>
            </a:br>
            <a:endParaRPr lang="de-DE" dirty="0"/>
          </a:p>
        </p:txBody>
      </p:sp>
    </p:spTree>
    <p:extLst>
      <p:ext uri="{BB962C8B-B14F-4D97-AF65-F5344CB8AC3E}">
        <p14:creationId xmlns:p14="http://schemas.microsoft.com/office/powerpoint/2010/main" val="3288480343"/>
      </p:ext>
    </p:extLst>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a:t>Aufgabenübertragung </a:t>
            </a:r>
            <a:r>
              <a:rPr lang="de-DE" sz="3600" b="1" dirty="0" smtClean="0"/>
              <a:t>an Schule</a:t>
            </a:r>
            <a:endParaRPr lang="de-DE" sz="3600" b="1"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37</a:t>
            </a:fld>
            <a:endParaRPr lang="de-DE"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r>
              <a:rPr lang="de-DE" b="1" dirty="0" smtClean="0"/>
              <a:t>Aufgabenübertragung - </a:t>
            </a:r>
            <a:r>
              <a:rPr lang="de-DE" b="1" dirty="0"/>
              <a:t>Organisation und Ausbildungsplan </a:t>
            </a:r>
            <a:r>
              <a:rPr lang="de-DE" sz="2400" b="1" dirty="0" smtClean="0"/>
              <a:t>Organisation der Praxiseinsätze</a:t>
            </a:r>
            <a:r>
              <a:rPr lang="de-DE" sz="2400" dirty="0" smtClean="0"/>
              <a:t/>
            </a:r>
            <a:br>
              <a:rPr lang="de-DE" sz="2400" dirty="0" smtClean="0"/>
            </a:br>
            <a:endParaRPr lang="de-DE" sz="600" dirty="0" smtClean="0"/>
          </a:p>
          <a:p>
            <a:pPr marL="1371600" lvl="4" indent="-342900">
              <a:buFont typeface="Arial" panose="020B0604020202020204" pitchFamily="34" charset="0"/>
              <a:buChar char="•"/>
              <a:tabLst>
                <a:tab pos="1254125" algn="l"/>
              </a:tabLst>
            </a:pPr>
            <a:r>
              <a:rPr lang="de-DE" sz="2400" u="sng" dirty="0" smtClean="0"/>
              <a:t>1. Ebene</a:t>
            </a:r>
            <a:r>
              <a:rPr lang="de-DE" sz="2400" dirty="0" smtClean="0"/>
              <a:t>: Festlegung von </a:t>
            </a:r>
            <a:r>
              <a:rPr lang="de-DE" sz="2400" dirty="0" err="1" smtClean="0"/>
              <a:t>Abfolgereihen</a:t>
            </a:r>
            <a:r>
              <a:rPr lang="de-DE" sz="2400" dirty="0" smtClean="0"/>
              <a:t>: Welcher Praxiseinsatz (z.B. Pflichteinsatz stationäre Pflege) wird wann (z.B. Juni – August 2020) gemacht. </a:t>
            </a:r>
          </a:p>
          <a:p>
            <a:pPr marL="1371600" lvl="4" indent="-342900">
              <a:buFont typeface="Arial" panose="020B0604020202020204" pitchFamily="34" charset="0"/>
              <a:buChar char="•"/>
              <a:tabLst>
                <a:tab pos="1254125" algn="l"/>
              </a:tabLst>
            </a:pPr>
            <a:r>
              <a:rPr lang="de-DE" sz="2400" u="sng" dirty="0" smtClean="0"/>
              <a:t>2. Ebene</a:t>
            </a:r>
            <a:r>
              <a:rPr lang="de-DE" sz="2400" dirty="0" smtClean="0"/>
              <a:t>: Konkreter Azubi (Maxi Musterfrau) wird einer Abfolge zugeordnet (Zwingender Inhalt des Ausbildungs-plans)</a:t>
            </a:r>
          </a:p>
          <a:p>
            <a:pPr marL="1371600" lvl="4" indent="-342900">
              <a:buFont typeface="Arial" panose="020B0604020202020204" pitchFamily="34" charset="0"/>
              <a:buChar char="•"/>
              <a:tabLst>
                <a:tab pos="1254125" algn="l"/>
              </a:tabLst>
            </a:pPr>
            <a:r>
              <a:rPr lang="de-DE" sz="2400" u="sng" dirty="0" smtClean="0"/>
              <a:t>3. Ebene</a:t>
            </a:r>
            <a:r>
              <a:rPr lang="de-DE" sz="2400" dirty="0" smtClean="0"/>
              <a:t>: Festlegung der Einrichtungen, an denen die Praxiseinsätze stattfinden  (Ambulanter Dienst „Mobilpflege“, Krankenhaus „Kaiserhospital“...)</a:t>
            </a:r>
          </a:p>
          <a:p>
            <a:pPr marL="1371600" lvl="4" indent="-342900">
              <a:buFont typeface="Arial" panose="020B0604020202020204" pitchFamily="34" charset="0"/>
              <a:buChar char="•"/>
              <a:tabLst>
                <a:tab pos="1254125" algn="l"/>
              </a:tabLst>
            </a:pPr>
            <a:r>
              <a:rPr lang="de-DE" sz="2400" u="sng" dirty="0" smtClean="0"/>
              <a:t>4. Ebene</a:t>
            </a:r>
            <a:r>
              <a:rPr lang="de-DE" sz="2400" dirty="0" smtClean="0"/>
              <a:t>: Konkrete Einsatzstelle („Station 1“)</a:t>
            </a:r>
            <a:br>
              <a:rPr lang="de-DE" sz="2400" dirty="0" smtClean="0"/>
            </a:br>
            <a:r>
              <a:rPr lang="de-DE" sz="2400" dirty="0" smtClean="0">
                <a:sym typeface="Wingdings" panose="05000000000000000000" pitchFamily="2" charset="2"/>
              </a:rPr>
              <a:t> Diese Festlegung macht  die Einrichtung! </a:t>
            </a:r>
            <a:endParaRPr lang="de-DE" sz="2400" dirty="0" smtClean="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1011" y="2196414"/>
            <a:ext cx="1130450" cy="1905328"/>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1284110"/>
      </p:ext>
    </p:extLst>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a:t>Aufgabenübertragung </a:t>
            </a:r>
            <a:r>
              <a:rPr lang="de-DE" sz="3600" b="1" dirty="0" smtClean="0"/>
              <a:t>an Schule</a:t>
            </a:r>
            <a:endParaRPr lang="de-DE" sz="3600" b="1"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38</a:t>
            </a:fld>
            <a:endParaRPr lang="de-DE"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r>
              <a:rPr lang="de-DE" b="1" dirty="0" smtClean="0"/>
              <a:t>Aufgabenübertragung</a:t>
            </a:r>
            <a:endParaRPr lang="de-DE" sz="600" b="1" dirty="0" smtClean="0"/>
          </a:p>
          <a:p>
            <a:pPr marL="914400" lvl="3">
              <a:buFont typeface="Wingdings" panose="05000000000000000000" pitchFamily="2" charset="2"/>
              <a:buChar char="§"/>
              <a:tabLst>
                <a:tab pos="1254125" algn="l"/>
              </a:tabLst>
            </a:pPr>
            <a:r>
              <a:rPr lang="de-DE" sz="2400" b="1" dirty="0" smtClean="0"/>
              <a:t>Organisation der Praxiseinsätze</a:t>
            </a:r>
            <a:r>
              <a:rPr lang="de-DE" sz="2400" dirty="0" smtClean="0"/>
              <a:t/>
            </a:r>
            <a:br>
              <a:rPr lang="de-DE" sz="2400" dirty="0" smtClean="0"/>
            </a:br>
            <a:endParaRPr lang="de-DE" sz="1200" dirty="0" smtClean="0"/>
          </a:p>
          <a:p>
            <a:pPr marL="1371600" lvl="4" indent="-342900">
              <a:buFont typeface="Arial" panose="020B0604020202020204" pitchFamily="34" charset="0"/>
              <a:buChar char="•"/>
              <a:tabLst>
                <a:tab pos="1254125" algn="l"/>
              </a:tabLst>
            </a:pPr>
            <a:endParaRPr lang="de-DE" sz="600" dirty="0" smtClean="0"/>
          </a:p>
          <a:p>
            <a:pPr marL="1371600" lvl="4" indent="-342900">
              <a:buFont typeface="Arial" panose="020B0604020202020204" pitchFamily="34" charset="0"/>
              <a:buChar char="•"/>
              <a:tabLst>
                <a:tab pos="1254125" algn="l"/>
              </a:tabLst>
            </a:pPr>
            <a:r>
              <a:rPr lang="de-DE" sz="2400" dirty="0" smtClean="0"/>
              <a:t>Für die Organisation und Koordinierung </a:t>
            </a:r>
            <a:br>
              <a:rPr lang="de-DE" sz="2400" dirty="0" smtClean="0"/>
            </a:br>
            <a:r>
              <a:rPr lang="de-DE" sz="2400" dirty="0" smtClean="0"/>
              <a:t>der Praxiseinsätze braucht es Infos,</a:t>
            </a:r>
            <a:br>
              <a:rPr lang="de-DE" sz="2400" dirty="0" smtClean="0"/>
            </a:br>
            <a:endParaRPr lang="de-DE" sz="800" dirty="0" smtClean="0"/>
          </a:p>
          <a:p>
            <a:pPr marL="1828800" lvl="5" indent="-342900">
              <a:buFont typeface="Symbol" panose="05050102010706020507" pitchFamily="18" charset="2"/>
              <a:buChar char="-"/>
              <a:tabLst>
                <a:tab pos="1254125" algn="l"/>
              </a:tabLst>
            </a:pPr>
            <a:r>
              <a:rPr lang="de-DE" sz="2400" dirty="0" smtClean="0"/>
              <a:t> welche Praxisstellen der TPA selbst abdecken kann + </a:t>
            </a:r>
            <a:br>
              <a:rPr lang="de-DE" sz="2400" dirty="0" smtClean="0"/>
            </a:br>
            <a:r>
              <a:rPr lang="de-DE" sz="2400" dirty="0" smtClean="0"/>
              <a:t> für welche Praxisstellen der Azubi „extern“ muss</a:t>
            </a:r>
          </a:p>
          <a:p>
            <a:pPr marL="1828800" lvl="5" indent="-342900">
              <a:buFont typeface="Symbol" panose="05050102010706020507" pitchFamily="18" charset="2"/>
              <a:buChar char="-"/>
              <a:tabLst>
                <a:tab pos="1254125" algn="l"/>
              </a:tabLst>
            </a:pPr>
            <a:r>
              <a:rPr lang="de-DE" sz="2400" dirty="0" smtClean="0"/>
              <a:t> ob der TPA weitere Praxisstellen für andere TPA </a:t>
            </a:r>
            <a:br>
              <a:rPr lang="de-DE" sz="2400" dirty="0" smtClean="0"/>
            </a:br>
            <a:r>
              <a:rPr lang="de-DE" sz="2400" dirty="0" smtClean="0"/>
              <a:t>  anbieten kann.</a:t>
            </a:r>
            <a:br>
              <a:rPr lang="de-DE" sz="2400" dirty="0" smtClean="0"/>
            </a:br>
            <a:r>
              <a:rPr lang="de-DE" sz="2400" dirty="0" smtClean="0"/>
              <a:t> </a:t>
            </a:r>
          </a:p>
          <a:p>
            <a:pPr marL="1371600" lvl="4" indent="-342900">
              <a:buFont typeface="Arial" panose="020B0604020202020204" pitchFamily="34" charset="0"/>
              <a:buChar char="•"/>
              <a:tabLst>
                <a:tab pos="1254125" algn="l"/>
              </a:tabLst>
            </a:pPr>
            <a:r>
              <a:rPr lang="de-DE" sz="2400" dirty="0" smtClean="0"/>
              <a:t>Informationstransfer zwischen TPA und Schule zu den Praxisstellen erforderlich! </a:t>
            </a: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52023" y="1423851"/>
            <a:ext cx="2008262" cy="16459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8639041"/>
      </p:ext>
    </p:extLst>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a:t>Aufgabenübertragung </a:t>
            </a:r>
            <a:r>
              <a:rPr lang="de-DE" sz="3600" b="1" dirty="0" smtClean="0"/>
              <a:t>an Schule</a:t>
            </a:r>
            <a:endParaRPr lang="de-DE" sz="3600" b="1"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39</a:t>
            </a:fld>
            <a:endParaRPr lang="de-DE"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r>
              <a:rPr lang="de-DE" b="1" dirty="0" smtClean="0"/>
              <a:t>Aufgabenübertragung – Organisation und Ausbildungsplan</a:t>
            </a:r>
            <a:r>
              <a:rPr lang="de-DE" sz="1200" b="1" dirty="0" smtClean="0"/>
              <a:t/>
            </a:r>
            <a:br>
              <a:rPr lang="de-DE" sz="1200" b="1" dirty="0" smtClean="0"/>
            </a:br>
            <a:endParaRPr lang="de-DE" sz="600" b="1" dirty="0" smtClean="0"/>
          </a:p>
          <a:p>
            <a:pPr marL="914400" lvl="3">
              <a:buFont typeface="Wingdings" panose="05000000000000000000" pitchFamily="2" charset="2"/>
              <a:buChar char="§"/>
              <a:tabLst>
                <a:tab pos="1254125" algn="l"/>
              </a:tabLst>
            </a:pPr>
            <a:r>
              <a:rPr lang="de-DE" sz="2400" b="1" dirty="0" smtClean="0"/>
              <a:t>Erstellung des Ausbildungsplans durch Pflegeschule</a:t>
            </a:r>
            <a:r>
              <a:rPr lang="de-DE" sz="2400" dirty="0" smtClean="0"/>
              <a:t>:</a:t>
            </a:r>
            <a:br>
              <a:rPr lang="de-DE" sz="2400" dirty="0" smtClean="0"/>
            </a:br>
            <a:endParaRPr lang="de-DE" sz="1200" dirty="0" smtClean="0"/>
          </a:p>
          <a:p>
            <a:pPr marL="1371600" lvl="4" indent="-342900">
              <a:buFont typeface="Arial" panose="020B0604020202020204" pitchFamily="34" charset="0"/>
              <a:buChar char="•"/>
              <a:tabLst>
                <a:tab pos="1254125" algn="l"/>
              </a:tabLst>
            </a:pPr>
            <a:r>
              <a:rPr lang="de-DE" sz="2400" dirty="0" smtClean="0"/>
              <a:t>Geht Hand in Hand mit der Organisation („2. Ebene“)</a:t>
            </a:r>
          </a:p>
          <a:p>
            <a:pPr marL="1371600" lvl="4" indent="-342900">
              <a:buFont typeface="Arial" panose="020B0604020202020204" pitchFamily="34" charset="0"/>
              <a:buChar char="•"/>
              <a:tabLst>
                <a:tab pos="1254125" algn="l"/>
              </a:tabLst>
            </a:pPr>
            <a:r>
              <a:rPr lang="de-DE" sz="2400" dirty="0" smtClean="0"/>
              <a:t>Wichtig ist, dass Einvernehmen zwischen TPA und Schule zu der/den </a:t>
            </a:r>
            <a:r>
              <a:rPr lang="de-DE" sz="2400" dirty="0" err="1" smtClean="0"/>
              <a:t>Abfolgereihe</a:t>
            </a:r>
            <a:r>
              <a:rPr lang="de-DE" sz="2400" dirty="0" smtClean="0"/>
              <a:t>(n) besteht!</a:t>
            </a:r>
          </a:p>
          <a:p>
            <a:pPr marL="1371600" lvl="4" indent="-342900">
              <a:buFont typeface="Arial" panose="020B0604020202020204" pitchFamily="34" charset="0"/>
              <a:buChar char="•"/>
              <a:tabLst>
                <a:tab pos="1254125" algn="l"/>
              </a:tabLst>
            </a:pPr>
            <a:r>
              <a:rPr lang="de-DE" sz="2400" dirty="0" smtClean="0"/>
              <a:t>Ausbildungsplan muss noch nicht Einsatzstellen nennen</a:t>
            </a:r>
          </a:p>
          <a:p>
            <a:pPr marL="1371600" lvl="4" indent="-342900">
              <a:buFont typeface="Arial" panose="020B0604020202020204" pitchFamily="34" charset="0"/>
              <a:buChar char="•"/>
              <a:tabLst>
                <a:tab pos="1254125" algn="l"/>
              </a:tabLst>
            </a:pPr>
            <a:r>
              <a:rPr lang="de-DE" sz="2400" dirty="0" smtClean="0"/>
              <a:t>Den </a:t>
            </a:r>
            <a:r>
              <a:rPr lang="de-DE" sz="2400" u="sng" dirty="0" smtClean="0"/>
              <a:t>Ort der externen Einsätze</a:t>
            </a:r>
            <a:r>
              <a:rPr lang="de-DE" sz="2400" dirty="0" smtClean="0"/>
              <a:t> gibt der TPA mit der Übertragung der Organisation zu einem gewissen Grad aus der Hand – Formulierungshilfen setzen aber Einvernehmen voraus. </a:t>
            </a:r>
          </a:p>
          <a:p>
            <a:pPr marL="1371600" lvl="4" indent="-342900">
              <a:buFont typeface="Arial" panose="020B0604020202020204" pitchFamily="34" charset="0"/>
              <a:buChar char="•"/>
              <a:tabLst>
                <a:tab pos="1254125" algn="l"/>
              </a:tabLst>
            </a:pPr>
            <a:r>
              <a:rPr lang="de-DE" sz="2400" dirty="0" smtClean="0"/>
              <a:t>Den Ort der </a:t>
            </a:r>
            <a:r>
              <a:rPr lang="de-DE" sz="2400" dirty="0"/>
              <a:t>konkreten Einsatzstellen </a:t>
            </a:r>
            <a:r>
              <a:rPr lang="de-DE" sz="2400" u="sng" dirty="0"/>
              <a:t>im eigenen Unternehmen</a:t>
            </a:r>
            <a:r>
              <a:rPr lang="de-DE" sz="2400" dirty="0"/>
              <a:t> </a:t>
            </a:r>
            <a:r>
              <a:rPr lang="de-DE" sz="2400" dirty="0" smtClean="0"/>
              <a:t>wird immer </a:t>
            </a:r>
            <a:r>
              <a:rPr lang="de-DE" sz="2400" dirty="0"/>
              <a:t>der TPA </a:t>
            </a:r>
            <a:r>
              <a:rPr lang="de-DE" sz="2400" dirty="0" smtClean="0"/>
              <a:t>selbst </a:t>
            </a:r>
            <a:r>
              <a:rPr lang="de-DE" sz="2400" dirty="0"/>
              <a:t>bestimmen. </a:t>
            </a:r>
          </a:p>
          <a:p>
            <a:pPr marL="1028700" lvl="4" indent="0">
              <a:buNone/>
              <a:tabLst>
                <a:tab pos="1254125" algn="l"/>
              </a:tabLst>
            </a:pPr>
            <a:endParaRPr lang="de-DE" sz="2400" dirty="0" smtClean="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82" y="2843765"/>
            <a:ext cx="304800" cy="258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5085064"/>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Vertragsbeziehungen</a:t>
            </a:r>
            <a:endParaRPr lang="de-DE" sz="3200" b="1"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4</a:t>
            </a:fld>
            <a:endParaRPr lang="de-DE" dirty="0"/>
          </a:p>
        </p:txBody>
      </p:sp>
      <p:sp>
        <p:nvSpPr>
          <p:cNvPr id="4" name="Inhaltsplatzhalter 3"/>
          <p:cNvSpPr>
            <a:spLocks noGrp="1"/>
          </p:cNvSpPr>
          <p:nvPr>
            <p:ph sz="half" idx="1"/>
          </p:nvPr>
        </p:nvSpPr>
        <p:spPr>
          <a:xfrm>
            <a:off x="190800" y="1534989"/>
            <a:ext cx="8326800" cy="5205445"/>
          </a:xfrm>
          <a:ln>
            <a:noFill/>
          </a:ln>
        </p:spPr>
        <p:txBody>
          <a:bodyPr/>
          <a:lstStyle/>
          <a:p>
            <a:r>
              <a:rPr lang="de-DE" b="1" dirty="0" smtClean="0"/>
              <a:t>Vertragsbeziehungen in der Pflegeausbildung</a:t>
            </a:r>
            <a:r>
              <a:rPr lang="de-DE" dirty="0" smtClean="0"/>
              <a:t>: </a:t>
            </a:r>
            <a:br>
              <a:rPr lang="de-DE" dirty="0" smtClean="0"/>
            </a:br>
            <a:endParaRPr lang="de-DE" sz="1800" dirty="0" smtClean="0"/>
          </a:p>
          <a:p>
            <a:pPr lvl="1"/>
            <a:r>
              <a:rPr lang="de-DE" dirty="0" smtClean="0">
                <a:solidFill>
                  <a:srgbClr val="0070C0"/>
                </a:solidFill>
              </a:rPr>
              <a:t>Der </a:t>
            </a:r>
            <a:r>
              <a:rPr lang="de-DE" b="1" dirty="0" smtClean="0">
                <a:solidFill>
                  <a:srgbClr val="0070C0"/>
                </a:solidFill>
              </a:rPr>
              <a:t>Träger der praktischen Ausbildung (TPA) </a:t>
            </a:r>
            <a:r>
              <a:rPr lang="de-DE" dirty="0" smtClean="0">
                <a:solidFill>
                  <a:srgbClr val="0070C0"/>
                </a:solidFill>
              </a:rPr>
              <a:t>und die </a:t>
            </a:r>
            <a:r>
              <a:rPr lang="de-DE" b="1" dirty="0" smtClean="0">
                <a:solidFill>
                  <a:srgbClr val="0070C0"/>
                </a:solidFill>
              </a:rPr>
              <a:t>Schule</a:t>
            </a:r>
            <a:r>
              <a:rPr lang="de-DE" dirty="0" smtClean="0">
                <a:solidFill>
                  <a:srgbClr val="0070C0"/>
                </a:solidFill>
              </a:rPr>
              <a:t> schließen einen Schulvertrag </a:t>
            </a:r>
            <a:br>
              <a:rPr lang="de-DE" dirty="0" smtClean="0">
                <a:solidFill>
                  <a:srgbClr val="0070C0"/>
                </a:solidFill>
              </a:rPr>
            </a:br>
            <a:r>
              <a:rPr lang="de-DE" dirty="0" smtClean="0">
                <a:solidFill>
                  <a:srgbClr val="0070C0"/>
                </a:solidFill>
              </a:rPr>
              <a:t>(</a:t>
            </a:r>
            <a:r>
              <a:rPr lang="de-DE" dirty="0">
                <a:solidFill>
                  <a:srgbClr val="0070C0"/>
                </a:solidFill>
              </a:rPr>
              <a:t>wenn </a:t>
            </a:r>
            <a:r>
              <a:rPr lang="de-DE" dirty="0" smtClean="0">
                <a:solidFill>
                  <a:srgbClr val="0070C0"/>
                </a:solidFill>
              </a:rPr>
              <a:t>TPA nicht </a:t>
            </a:r>
            <a:r>
              <a:rPr lang="de-DE" dirty="0">
                <a:solidFill>
                  <a:srgbClr val="0070C0"/>
                </a:solidFill>
              </a:rPr>
              <a:t>gleichzeitig Schulträger ist</a:t>
            </a:r>
            <a:r>
              <a:rPr lang="de-DE" dirty="0" smtClean="0">
                <a:solidFill>
                  <a:srgbClr val="0070C0"/>
                </a:solidFill>
              </a:rPr>
              <a:t>)</a:t>
            </a:r>
            <a:br>
              <a:rPr lang="de-DE" dirty="0" smtClean="0">
                <a:solidFill>
                  <a:srgbClr val="0070C0"/>
                </a:solidFill>
              </a:rPr>
            </a:br>
            <a:r>
              <a:rPr lang="de-DE" sz="1200" dirty="0" smtClean="0">
                <a:solidFill>
                  <a:srgbClr val="0070C0"/>
                </a:solidFill>
              </a:rPr>
              <a:t/>
            </a:r>
            <a:br>
              <a:rPr lang="de-DE" sz="1200" dirty="0" smtClean="0">
                <a:solidFill>
                  <a:srgbClr val="0070C0"/>
                </a:solidFill>
              </a:rPr>
            </a:br>
            <a:endParaRPr lang="de-DE" sz="1200" dirty="0" smtClean="0">
              <a:solidFill>
                <a:srgbClr val="0070C0"/>
              </a:solidFill>
            </a:endParaRPr>
          </a:p>
          <a:p>
            <a:pPr lvl="1"/>
            <a:r>
              <a:rPr lang="de-DE" dirty="0" smtClean="0">
                <a:solidFill>
                  <a:srgbClr val="00B050"/>
                </a:solidFill>
              </a:rPr>
              <a:t>Der TPA </a:t>
            </a:r>
            <a:r>
              <a:rPr lang="de-DE" b="1" dirty="0" smtClean="0">
                <a:solidFill>
                  <a:srgbClr val="00B050"/>
                </a:solidFill>
              </a:rPr>
              <a:t>schließt</a:t>
            </a:r>
            <a:r>
              <a:rPr lang="de-DE" dirty="0" smtClean="0">
                <a:solidFill>
                  <a:srgbClr val="00B050"/>
                </a:solidFill>
              </a:rPr>
              <a:t> Kooperationsverträge mit </a:t>
            </a:r>
            <a:r>
              <a:rPr lang="de-DE" b="1" dirty="0" smtClean="0">
                <a:solidFill>
                  <a:srgbClr val="00B050"/>
                </a:solidFill>
              </a:rPr>
              <a:t>Trägern weiterer Praxiseinsatzstellen</a:t>
            </a:r>
            <a:r>
              <a:rPr lang="de-DE" dirty="0" smtClean="0">
                <a:solidFill>
                  <a:srgbClr val="00B050"/>
                </a:solidFill>
              </a:rPr>
              <a:t>. </a:t>
            </a:r>
            <a:br>
              <a:rPr lang="de-DE" dirty="0" smtClean="0">
                <a:solidFill>
                  <a:srgbClr val="00B050"/>
                </a:solidFill>
              </a:rPr>
            </a:br>
            <a:endParaRPr lang="de-DE" dirty="0" smtClean="0">
              <a:solidFill>
                <a:srgbClr val="00B050"/>
              </a:solidFill>
            </a:endParaRPr>
          </a:p>
          <a:p>
            <a:pPr lvl="1"/>
            <a:r>
              <a:rPr lang="de-DE" dirty="0">
                <a:solidFill>
                  <a:schemeClr val="accent1"/>
                </a:solidFill>
              </a:rPr>
              <a:t>Der </a:t>
            </a:r>
            <a:r>
              <a:rPr lang="de-DE" dirty="0" smtClean="0">
                <a:solidFill>
                  <a:schemeClr val="accent1"/>
                </a:solidFill>
              </a:rPr>
              <a:t>TPA schließt </a:t>
            </a:r>
            <a:r>
              <a:rPr lang="de-DE" dirty="0">
                <a:solidFill>
                  <a:schemeClr val="accent1"/>
                </a:solidFill>
              </a:rPr>
              <a:t>den Ausbildungsvertrag mit dem Auszubildenden.</a:t>
            </a:r>
            <a:br>
              <a:rPr lang="de-DE" dirty="0">
                <a:solidFill>
                  <a:schemeClr val="accent1"/>
                </a:solidFill>
              </a:rPr>
            </a:br>
            <a:endParaRPr lang="de-DE" sz="1200" dirty="0">
              <a:solidFill>
                <a:schemeClr val="accent1"/>
              </a:solidFill>
            </a:endParaRPr>
          </a:p>
          <a:p>
            <a:pPr lvl="1"/>
            <a:endParaRPr lang="de-DE" dirty="0" smtClean="0">
              <a:solidFill>
                <a:srgbClr val="00B050"/>
              </a:solidFill>
            </a:endParaRPr>
          </a:p>
          <a:p>
            <a:pPr lvl="1"/>
            <a:endParaRPr lang="de-DE" dirty="0"/>
          </a:p>
          <a:p>
            <a:endParaRPr lang="de-DE" b="1" dirty="0"/>
          </a:p>
        </p:txBody>
      </p:sp>
    </p:spTree>
    <p:extLst>
      <p:ext uri="{BB962C8B-B14F-4D97-AF65-F5344CB8AC3E}">
        <p14:creationId xmlns:p14="http://schemas.microsoft.com/office/powerpoint/2010/main" val="2369551170"/>
      </p:ext>
    </p:extLst>
  </p:cSld>
  <p:clrMapOvr>
    <a:masterClrMapping/>
  </p:clrMapOvr>
  <p:transition spd="slow">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a:t>Aufgabenübertragung an Schule</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40</a:t>
            </a:fld>
            <a:endParaRPr lang="de-DE"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r>
              <a:rPr lang="de-DE" b="1" dirty="0" smtClean="0"/>
              <a:t>Umsetzung im  Kooperationsvertrag: Abfrage Praxisplätze</a:t>
            </a:r>
            <a:endParaRPr lang="de-DE" sz="800" b="1" dirty="0" smtClean="0"/>
          </a:p>
          <a:p>
            <a:pPr marL="228600" lvl="2" indent="0">
              <a:buNone/>
            </a:pPr>
            <a:endParaRPr lang="de-DE" sz="1200" b="1" dirty="0" smtClean="0"/>
          </a:p>
          <a:p>
            <a:pPr marL="1028700" lvl="3">
              <a:buFont typeface="Wingdings" panose="05000000000000000000" pitchFamily="2" charset="2"/>
              <a:buChar char="§"/>
            </a:pPr>
            <a:r>
              <a:rPr lang="de-DE" sz="2400" dirty="0" smtClean="0"/>
              <a:t>Insbesondere wenn die Schule für einen Teil oder alle Schüler mit der </a:t>
            </a:r>
            <a:r>
              <a:rPr lang="de-DE" sz="2400" b="1" dirty="0" smtClean="0"/>
              <a:t>Organisation der Praxiseinsatzstellen </a:t>
            </a:r>
            <a:r>
              <a:rPr lang="de-DE" sz="2400" dirty="0" smtClean="0"/>
              <a:t>beauftragt wird, braucht sie hierzu nähere Informationen.</a:t>
            </a:r>
            <a:br>
              <a:rPr lang="de-DE" sz="2400" dirty="0" smtClean="0"/>
            </a:br>
            <a:endParaRPr lang="de-DE" sz="1200" dirty="0" smtClean="0"/>
          </a:p>
          <a:p>
            <a:pPr marL="1028700" lvl="3">
              <a:buFont typeface="Wingdings" panose="05000000000000000000" pitchFamily="2" charset="2"/>
              <a:buChar char="§"/>
            </a:pPr>
            <a:r>
              <a:rPr lang="de-DE" sz="2400" dirty="0" smtClean="0"/>
              <a:t>Zur Schaffung einer </a:t>
            </a:r>
            <a:r>
              <a:rPr lang="de-DE" sz="2400" b="1" dirty="0" smtClean="0"/>
              <a:t>Grundverlässlichkeit </a:t>
            </a:r>
            <a:r>
              <a:rPr lang="de-DE" sz="2400" dirty="0" smtClean="0"/>
              <a:t>und einer </a:t>
            </a:r>
            <a:r>
              <a:rPr lang="de-DE" sz="2400" b="1" dirty="0" smtClean="0"/>
              <a:t>Standardisierung </a:t>
            </a:r>
            <a:r>
              <a:rPr lang="de-DE" sz="2400" dirty="0" smtClean="0"/>
              <a:t>der Angaben unterschiedlicher Partner sehen die Formulierungshilfen Festlegungen in </a:t>
            </a:r>
            <a:r>
              <a:rPr lang="de-DE" sz="2400" b="1" dirty="0" smtClean="0"/>
              <a:t>Form einer Anlage</a:t>
            </a:r>
            <a:r>
              <a:rPr lang="de-DE" sz="2400" dirty="0" smtClean="0"/>
              <a:t> des Kooperationsvertrags vor. </a:t>
            </a:r>
            <a:br>
              <a:rPr lang="de-DE" sz="2400" dirty="0" smtClean="0"/>
            </a:br>
            <a:endParaRPr lang="de-DE" sz="1200" dirty="0" smtClean="0"/>
          </a:p>
          <a:p>
            <a:pPr marL="1028700" lvl="3">
              <a:buFont typeface="Wingdings" panose="05000000000000000000" pitchFamily="2" charset="2"/>
              <a:buChar char="§"/>
            </a:pPr>
            <a:r>
              <a:rPr lang="de-DE" sz="2400" dirty="0" smtClean="0"/>
              <a:t>Diese ist nicht zwingend. Wird die Anlage von beiden Vertragspartnern nicht gewünscht oder als zu komplex erachtet, können andere Gestaltungen gewählt werden</a:t>
            </a:r>
            <a:r>
              <a:rPr lang="de-DE" dirty="0" smtClean="0"/>
              <a:t>. </a:t>
            </a:r>
          </a:p>
        </p:txBody>
      </p:sp>
    </p:spTree>
    <p:extLst>
      <p:ext uri="{BB962C8B-B14F-4D97-AF65-F5344CB8AC3E}">
        <p14:creationId xmlns:p14="http://schemas.microsoft.com/office/powerpoint/2010/main" val="2709452401"/>
      </p:ext>
    </p:extLst>
  </p:cSld>
  <p:clrMapOvr>
    <a:masterClrMapping/>
  </p:clrMapOvr>
  <p:transition spd="slow">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a:t>Aufgabenübertragung an Schule</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41</a:t>
            </a:fld>
            <a:endParaRPr lang="de-DE"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r>
              <a:rPr lang="de-DE" b="1" dirty="0" smtClean="0"/>
              <a:t>Umsetzung im  Kooperationsvertrag – Abfrage Praxisplätze</a:t>
            </a:r>
            <a:endParaRPr lang="de-DE" sz="800" b="1" dirty="0" smtClean="0"/>
          </a:p>
          <a:p>
            <a:pPr marL="685800" lvl="2" indent="-457200">
              <a:buFont typeface="Wingdings" panose="05000000000000000000" pitchFamily="2" charset="2"/>
              <a:buChar char="§"/>
            </a:pPr>
            <a:r>
              <a:rPr lang="de-DE" b="1" dirty="0" smtClean="0"/>
              <a:t>Abfrage per Anlage</a:t>
            </a:r>
            <a:br>
              <a:rPr lang="de-DE" b="1" dirty="0" smtClean="0"/>
            </a:br>
            <a:endParaRPr lang="de-DE" sz="1200" b="1" dirty="0" smtClean="0"/>
          </a:p>
          <a:p>
            <a:pPr marL="1028700" lvl="3">
              <a:buFont typeface="Arial" panose="020B0604020202020204" pitchFamily="34" charset="0"/>
              <a:buChar char="•"/>
            </a:pPr>
            <a:r>
              <a:rPr lang="de-DE" sz="2400" dirty="0" smtClean="0"/>
              <a:t>Festlegungen sollen als Planungshilfe dienen und arbeiten mit </a:t>
            </a:r>
            <a:r>
              <a:rPr lang="de-DE" sz="2400" b="1" dirty="0" smtClean="0"/>
              <a:t>Bandbreiten</a:t>
            </a:r>
            <a:r>
              <a:rPr lang="de-DE" sz="2400" dirty="0" smtClean="0"/>
              <a:t>. </a:t>
            </a:r>
            <a:br>
              <a:rPr lang="de-DE" sz="2400" dirty="0" smtClean="0"/>
            </a:br>
            <a:r>
              <a:rPr lang="de-DE" sz="1200" dirty="0" smtClean="0"/>
              <a:t> </a:t>
            </a:r>
          </a:p>
          <a:p>
            <a:pPr marL="1028700" lvl="3">
              <a:buFont typeface="Arial" panose="020B0604020202020204" pitchFamily="34" charset="0"/>
              <a:buChar char="•"/>
            </a:pPr>
            <a:r>
              <a:rPr lang="de-DE" sz="2400" dirty="0" smtClean="0"/>
              <a:t>Die Anlage fasst </a:t>
            </a:r>
            <a:r>
              <a:rPr lang="de-DE" sz="2400" b="1" dirty="0" smtClean="0"/>
              <a:t>alle angebotenen Einsatzbereiche des Trägers  </a:t>
            </a:r>
            <a:r>
              <a:rPr lang="de-DE" sz="2400" dirty="0" smtClean="0"/>
              <a:t>(z.B. akute stat. Pflege, Psychiatrie), ggf. in </a:t>
            </a:r>
            <a:r>
              <a:rPr lang="de-DE" sz="2400" b="1" dirty="0" smtClean="0"/>
              <a:t>mehreren Einrichtungen </a:t>
            </a:r>
            <a:r>
              <a:rPr lang="de-DE" sz="2400" dirty="0" smtClean="0"/>
              <a:t>(z.B. Pflegeheim + Pflegedienst) zusammen. </a:t>
            </a:r>
            <a:r>
              <a:rPr lang="de-DE" sz="2400" dirty="0"/>
              <a:t/>
            </a:r>
            <a:br>
              <a:rPr lang="de-DE" sz="2400" dirty="0"/>
            </a:br>
            <a:endParaRPr lang="de-DE" sz="1200" dirty="0" smtClean="0"/>
          </a:p>
          <a:p>
            <a:pPr marL="1028700" lvl="3">
              <a:buFont typeface="Arial" panose="020B0604020202020204" pitchFamily="34" charset="0"/>
              <a:buChar char="•"/>
            </a:pPr>
            <a:r>
              <a:rPr lang="de-DE" sz="2400" dirty="0" smtClean="0"/>
              <a:t>Vor dem Beginn jedes neuen Ausbildungsgangs ist nicht nur die </a:t>
            </a:r>
            <a:r>
              <a:rPr lang="de-DE" sz="2400" b="1" dirty="0" smtClean="0"/>
              <a:t>tatsächliche Zahl </a:t>
            </a:r>
            <a:r>
              <a:rPr lang="de-DE" sz="2400" dirty="0" smtClean="0"/>
              <a:t>der Auszubildenden festzulegen, sondern die Schule kann auch die aktuell verfügbaren Praxisplätze abfragen.  </a:t>
            </a:r>
            <a:endParaRPr lang="de-DE" dirty="0" smtClean="0"/>
          </a:p>
        </p:txBody>
      </p:sp>
    </p:spTree>
    <p:extLst>
      <p:ext uri="{BB962C8B-B14F-4D97-AF65-F5344CB8AC3E}">
        <p14:creationId xmlns:p14="http://schemas.microsoft.com/office/powerpoint/2010/main" val="2608152162"/>
      </p:ext>
    </p:extLst>
  </p:cSld>
  <p:clrMapOvr>
    <a:masterClrMapping/>
  </p:clrMapOvr>
  <p:transition spd="slow">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a:t>Aufgabenübertragung </a:t>
            </a:r>
            <a:r>
              <a:rPr lang="de-DE" sz="3600" b="1" dirty="0" smtClean="0"/>
              <a:t>an Schule</a:t>
            </a:r>
            <a:endParaRPr lang="de-DE" sz="3600" b="1"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42</a:t>
            </a:fld>
            <a:endParaRPr lang="de-DE"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r>
              <a:rPr lang="de-DE" b="1" dirty="0" smtClean="0"/>
              <a:t>Umsetzung im  Kooperationsvertrag: Abfrage Praxisplätze</a:t>
            </a:r>
            <a:br>
              <a:rPr lang="de-DE" b="1" dirty="0" smtClean="0"/>
            </a:br>
            <a:endParaRPr lang="de-DE" sz="800" b="1" dirty="0" smtClean="0"/>
          </a:p>
          <a:p>
            <a:pPr marL="457200" lvl="2">
              <a:buFont typeface="Wingdings" panose="05000000000000000000" pitchFamily="2" charset="2"/>
              <a:buChar char="§"/>
              <a:tabLst>
                <a:tab pos="1071563" algn="l"/>
              </a:tabLst>
            </a:pPr>
            <a:r>
              <a:rPr lang="de-DE" b="1" dirty="0" smtClean="0">
                <a:sym typeface="Wingdings" panose="05000000000000000000" pitchFamily="2" charset="2"/>
              </a:rPr>
              <a:t>Abfrage per Anlage</a:t>
            </a:r>
            <a:br>
              <a:rPr lang="de-DE" b="1" dirty="0" smtClean="0">
                <a:sym typeface="Wingdings" panose="05000000000000000000" pitchFamily="2" charset="2"/>
              </a:rPr>
            </a:br>
            <a:endParaRPr lang="de-DE" sz="1200" b="1" dirty="0" smtClean="0">
              <a:sym typeface="Wingdings" panose="05000000000000000000" pitchFamily="2" charset="2"/>
            </a:endParaRPr>
          </a:p>
          <a:p>
            <a:pPr marL="1143000" lvl="3" indent="-457200">
              <a:buFont typeface="+mj-lt"/>
              <a:buAutoNum type="arabicPeriod"/>
              <a:tabLst>
                <a:tab pos="1071563" algn="l"/>
              </a:tabLst>
            </a:pPr>
            <a:r>
              <a:rPr lang="de-DE" sz="2400" dirty="0" smtClean="0">
                <a:sym typeface="Wingdings" panose="05000000000000000000" pitchFamily="2" charset="2"/>
              </a:rPr>
              <a:t>Bandbreite Auszubildende des TPA (Min – Max).</a:t>
            </a:r>
            <a:br>
              <a:rPr lang="de-DE" sz="2400" dirty="0" smtClean="0">
                <a:sym typeface="Wingdings" panose="05000000000000000000" pitchFamily="2" charset="2"/>
              </a:rPr>
            </a:br>
            <a:endParaRPr lang="de-DE" sz="2400" dirty="0" smtClean="0">
              <a:sym typeface="Wingdings" panose="05000000000000000000" pitchFamily="2" charset="2"/>
            </a:endParaRPr>
          </a:p>
          <a:p>
            <a:pPr marL="1143000" lvl="3" indent="-457200">
              <a:buFont typeface="+mj-lt"/>
              <a:buAutoNum type="arabicPeriod"/>
              <a:tabLst>
                <a:tab pos="1071563" algn="l"/>
              </a:tabLst>
            </a:pPr>
            <a:r>
              <a:rPr lang="de-DE" sz="2400" dirty="0" smtClean="0">
                <a:sym typeface="Wingdings" panose="05000000000000000000" pitchFamily="2" charset="2"/>
              </a:rPr>
              <a:t>Praxisplätze für die </a:t>
            </a:r>
            <a:r>
              <a:rPr lang="de-DE" sz="2400" b="1" dirty="0" smtClean="0">
                <a:sym typeface="Wingdings" panose="05000000000000000000" pitchFamily="2" charset="2"/>
              </a:rPr>
              <a:t>eigenen</a:t>
            </a:r>
            <a:r>
              <a:rPr lang="de-DE" sz="2400" dirty="0" smtClean="0">
                <a:sym typeface="Wingdings" panose="05000000000000000000" pitchFamily="2" charset="2"/>
              </a:rPr>
              <a:t> </a:t>
            </a:r>
            <a:r>
              <a:rPr lang="de-DE" sz="2400" b="1" dirty="0" smtClean="0">
                <a:sym typeface="Wingdings" panose="05000000000000000000" pitchFamily="2" charset="2"/>
              </a:rPr>
              <a:t>Auszubildenden des TPA </a:t>
            </a:r>
            <a:r>
              <a:rPr lang="de-DE" sz="2400" dirty="0" smtClean="0">
                <a:sym typeface="Wingdings" panose="05000000000000000000" pitchFamily="2" charset="2"/>
              </a:rPr>
              <a:t>(vollständige Abdeckung bzw. maximale Anzahl)</a:t>
            </a:r>
            <a:br>
              <a:rPr lang="de-DE" sz="2400" dirty="0" smtClean="0">
                <a:sym typeface="Wingdings" panose="05000000000000000000" pitchFamily="2" charset="2"/>
              </a:rPr>
            </a:br>
            <a:r>
              <a:rPr lang="de-DE" sz="800" dirty="0" smtClean="0">
                <a:sym typeface="Wingdings" panose="05000000000000000000" pitchFamily="2" charset="2"/>
              </a:rPr>
              <a:t/>
            </a:r>
            <a:br>
              <a:rPr lang="de-DE" sz="800" dirty="0" smtClean="0">
                <a:sym typeface="Wingdings" panose="05000000000000000000" pitchFamily="2" charset="2"/>
              </a:rPr>
            </a:br>
            <a:endParaRPr lang="de-DE" sz="2400" dirty="0" smtClean="0">
              <a:sym typeface="Wingdings" panose="05000000000000000000" pitchFamily="2" charset="2"/>
            </a:endParaRPr>
          </a:p>
        </p:txBody>
      </p:sp>
      <p:graphicFrame>
        <p:nvGraphicFramePr>
          <p:cNvPr id="7" name="Tabelle 6"/>
          <p:cNvGraphicFramePr>
            <a:graphicFrameLocks noGrp="1"/>
          </p:cNvGraphicFramePr>
          <p:nvPr>
            <p:extLst>
              <p:ext uri="{D42A27DB-BD31-4B8C-83A1-F6EECF244321}">
                <p14:modId xmlns:p14="http://schemas.microsoft.com/office/powerpoint/2010/main" val="964670185"/>
              </p:ext>
            </p:extLst>
          </p:nvPr>
        </p:nvGraphicFramePr>
        <p:xfrm>
          <a:off x="1792741" y="4351368"/>
          <a:ext cx="5739765" cy="1828800"/>
        </p:xfrm>
        <a:graphic>
          <a:graphicData uri="http://schemas.openxmlformats.org/drawingml/2006/table">
            <a:tbl>
              <a:tblPr firstRow="1" firstCol="1" bandRow="1">
                <a:tableStyleId>{616DA210-FB5B-4158-B5E0-FEB733F419BA}</a:tableStyleId>
              </a:tblPr>
              <a:tblGrid>
                <a:gridCol w="2049145">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1620520">
                  <a:extLst>
                    <a:ext uri="{9D8B030D-6E8A-4147-A177-3AD203B41FA5}">
                      <a16:colId xmlns:a16="http://schemas.microsoft.com/office/drawing/2014/main" val="20002"/>
                    </a:ext>
                  </a:extLst>
                </a:gridCol>
              </a:tblGrid>
              <a:tr h="0">
                <a:tc>
                  <a:txBody>
                    <a:bodyPr/>
                    <a:lstStyle/>
                    <a:p>
                      <a:pPr>
                        <a:spcAft>
                          <a:spcPts val="0"/>
                        </a:spcAft>
                      </a:pPr>
                      <a:r>
                        <a:rPr lang="de-DE" sz="2000" dirty="0" smtClean="0">
                          <a:solidFill>
                            <a:schemeClr val="tx2"/>
                          </a:solidFill>
                          <a:effectLst/>
                        </a:rPr>
                        <a:t>Einrichtung</a:t>
                      </a:r>
                      <a:endParaRPr lang="de-DE" sz="2000" dirty="0">
                        <a:solidFill>
                          <a:schemeClr val="tx2"/>
                        </a:solidFill>
                        <a:effectLst/>
                        <a:latin typeface="Calibri"/>
                        <a:ea typeface="Calibri"/>
                        <a:cs typeface="Times New Roman"/>
                      </a:endParaRPr>
                    </a:p>
                  </a:txBody>
                  <a:tcPr marL="68580" marR="68580" marT="0" marB="0"/>
                </a:tc>
                <a:tc>
                  <a:txBody>
                    <a:bodyPr/>
                    <a:lstStyle/>
                    <a:p>
                      <a:pPr algn="ctr">
                        <a:spcAft>
                          <a:spcPts val="0"/>
                        </a:spcAft>
                      </a:pPr>
                      <a:r>
                        <a:rPr lang="de-DE" sz="2000" dirty="0" smtClean="0">
                          <a:solidFill>
                            <a:schemeClr val="tx2"/>
                          </a:solidFill>
                          <a:effectLst/>
                        </a:rPr>
                        <a:t>Einsatzbereich</a:t>
                      </a:r>
                      <a:endParaRPr lang="de-DE" sz="2000" dirty="0">
                        <a:solidFill>
                          <a:schemeClr val="tx2"/>
                        </a:solidFill>
                        <a:effectLst/>
                        <a:latin typeface="Calibri"/>
                        <a:ea typeface="Calibri"/>
                        <a:cs typeface="Times New Roman"/>
                      </a:endParaRPr>
                    </a:p>
                  </a:txBody>
                  <a:tcPr marL="68580" marR="68580" marT="0" marB="0"/>
                </a:tc>
                <a:tc>
                  <a:txBody>
                    <a:bodyPr/>
                    <a:lstStyle/>
                    <a:p>
                      <a:pPr algn="ctr">
                        <a:spcAft>
                          <a:spcPts val="0"/>
                        </a:spcAft>
                      </a:pPr>
                      <a:r>
                        <a:rPr lang="de-DE" sz="2000" dirty="0">
                          <a:solidFill>
                            <a:schemeClr val="tx2"/>
                          </a:solidFill>
                          <a:effectLst/>
                        </a:rPr>
                        <a:t>Vollständig selbst (VS)/</a:t>
                      </a:r>
                      <a:br>
                        <a:rPr lang="de-DE" sz="2000" dirty="0">
                          <a:solidFill>
                            <a:schemeClr val="tx2"/>
                          </a:solidFill>
                          <a:effectLst/>
                        </a:rPr>
                      </a:br>
                      <a:r>
                        <a:rPr lang="de-DE" sz="2000" dirty="0">
                          <a:solidFill>
                            <a:schemeClr val="tx2"/>
                          </a:solidFill>
                          <a:effectLst/>
                        </a:rPr>
                        <a:t>max. Plätze</a:t>
                      </a:r>
                      <a:endParaRPr lang="de-DE" sz="2000" dirty="0">
                        <a:solidFill>
                          <a:schemeClr val="tx2"/>
                        </a:solidFill>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0">
                <a:tc>
                  <a:txBody>
                    <a:bodyPr/>
                    <a:lstStyle/>
                    <a:p>
                      <a:pPr>
                        <a:spcAft>
                          <a:spcPts val="0"/>
                        </a:spcAft>
                      </a:pPr>
                      <a:r>
                        <a:rPr lang="de-DE" sz="2000" dirty="0">
                          <a:solidFill>
                            <a:schemeClr val="tx2"/>
                          </a:solidFill>
                          <a:effectLst/>
                        </a:rPr>
                        <a:t>z.B. XX-Krankenhaus</a:t>
                      </a:r>
                      <a:endParaRPr lang="de-DE" sz="2000" dirty="0">
                        <a:solidFill>
                          <a:schemeClr val="tx2"/>
                        </a:solidFill>
                        <a:effectLst/>
                        <a:latin typeface="Calibri"/>
                        <a:ea typeface="Calibri"/>
                        <a:cs typeface="Times New Roman"/>
                      </a:endParaRPr>
                    </a:p>
                  </a:txBody>
                  <a:tcPr marL="68580" marR="68580" marT="0" marB="0"/>
                </a:tc>
                <a:tc>
                  <a:txBody>
                    <a:bodyPr/>
                    <a:lstStyle/>
                    <a:p>
                      <a:pPr>
                        <a:spcAft>
                          <a:spcPts val="0"/>
                        </a:spcAft>
                      </a:pPr>
                      <a:r>
                        <a:rPr lang="de-DE" sz="2000" dirty="0">
                          <a:solidFill>
                            <a:schemeClr val="tx2"/>
                          </a:solidFill>
                          <a:effectLst/>
                        </a:rPr>
                        <a:t>Stationäre Akutpflege</a:t>
                      </a:r>
                      <a:endParaRPr lang="de-DE" sz="2000" dirty="0">
                        <a:solidFill>
                          <a:schemeClr val="tx2"/>
                        </a:solidFill>
                        <a:effectLst/>
                        <a:latin typeface="Calibri"/>
                        <a:ea typeface="Calibri"/>
                        <a:cs typeface="Times New Roman"/>
                      </a:endParaRPr>
                    </a:p>
                  </a:txBody>
                  <a:tcPr marL="68580" marR="68580" marT="0" marB="0"/>
                </a:tc>
                <a:tc>
                  <a:txBody>
                    <a:bodyPr/>
                    <a:lstStyle/>
                    <a:p>
                      <a:pPr>
                        <a:spcAft>
                          <a:spcPts val="0"/>
                        </a:spcAft>
                      </a:pPr>
                      <a:r>
                        <a:rPr lang="de-DE" sz="2000" dirty="0">
                          <a:solidFill>
                            <a:schemeClr val="tx2"/>
                          </a:solidFill>
                          <a:effectLst/>
                        </a:rPr>
                        <a:t>VS</a:t>
                      </a:r>
                      <a:endParaRPr lang="de-DE" sz="2000" dirty="0">
                        <a:solidFill>
                          <a:schemeClr val="tx2"/>
                        </a:solidFill>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0">
                <a:tc>
                  <a:txBody>
                    <a:bodyPr/>
                    <a:lstStyle/>
                    <a:p>
                      <a:pPr>
                        <a:spcAft>
                          <a:spcPts val="0"/>
                        </a:spcAft>
                      </a:pPr>
                      <a:r>
                        <a:rPr lang="de-DE" sz="2000" dirty="0">
                          <a:solidFill>
                            <a:schemeClr val="tx2"/>
                          </a:solidFill>
                          <a:effectLst/>
                        </a:rPr>
                        <a:t> </a:t>
                      </a:r>
                      <a:endParaRPr lang="de-DE" sz="2000" dirty="0">
                        <a:solidFill>
                          <a:schemeClr val="tx2"/>
                        </a:solidFill>
                        <a:effectLst/>
                        <a:latin typeface="Calibri"/>
                        <a:ea typeface="Calibri"/>
                        <a:cs typeface="Times New Roman"/>
                      </a:endParaRPr>
                    </a:p>
                  </a:txBody>
                  <a:tcPr marL="68580" marR="68580" marT="0" marB="0"/>
                </a:tc>
                <a:tc>
                  <a:txBody>
                    <a:bodyPr/>
                    <a:lstStyle/>
                    <a:p>
                      <a:pPr>
                        <a:spcAft>
                          <a:spcPts val="0"/>
                        </a:spcAft>
                      </a:pPr>
                      <a:r>
                        <a:rPr lang="de-DE" sz="2000" dirty="0">
                          <a:solidFill>
                            <a:schemeClr val="tx2"/>
                          </a:solidFill>
                          <a:effectLst/>
                        </a:rPr>
                        <a:t>Psychiatrie </a:t>
                      </a:r>
                      <a:endParaRPr lang="de-DE" sz="2000" dirty="0">
                        <a:solidFill>
                          <a:schemeClr val="tx2"/>
                        </a:solidFill>
                        <a:effectLst/>
                        <a:latin typeface="Calibri"/>
                        <a:ea typeface="Calibri"/>
                        <a:cs typeface="Times New Roman"/>
                      </a:endParaRPr>
                    </a:p>
                  </a:txBody>
                  <a:tcPr marL="68580" marR="68580" marT="0" marB="0"/>
                </a:tc>
                <a:tc>
                  <a:txBody>
                    <a:bodyPr/>
                    <a:lstStyle/>
                    <a:p>
                      <a:pPr>
                        <a:spcAft>
                          <a:spcPts val="0"/>
                        </a:spcAft>
                      </a:pPr>
                      <a:r>
                        <a:rPr lang="de-DE" sz="2000" dirty="0">
                          <a:solidFill>
                            <a:schemeClr val="tx2"/>
                          </a:solidFill>
                          <a:effectLst/>
                        </a:rPr>
                        <a:t>VS</a:t>
                      </a:r>
                      <a:endParaRPr lang="de-DE" sz="2000" dirty="0">
                        <a:solidFill>
                          <a:schemeClr val="tx2"/>
                        </a:solidFill>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33989286"/>
      </p:ext>
    </p:extLst>
  </p:cSld>
  <p:clrMapOvr>
    <a:masterClrMapping/>
  </p:clrMapOvr>
  <p:transition spd="slow">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b="1" dirty="0"/>
              <a:t>Aufgabenübertragung an Schule</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43</a:t>
            </a:fld>
            <a:endParaRPr lang="de-DE"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r>
              <a:rPr lang="de-DE" b="1" dirty="0" smtClean="0"/>
              <a:t>Umsetzung im  Kooperationsvertrag: Abfrage Praxisplätze</a:t>
            </a:r>
            <a:br>
              <a:rPr lang="de-DE" b="1" dirty="0" smtClean="0"/>
            </a:br>
            <a:endParaRPr lang="de-DE" sz="800" b="1" dirty="0" smtClean="0"/>
          </a:p>
          <a:p>
            <a:pPr marL="457200" lvl="2">
              <a:buFont typeface="Wingdings" panose="05000000000000000000" pitchFamily="2" charset="2"/>
              <a:buChar char="§"/>
              <a:tabLst>
                <a:tab pos="1071563" algn="l"/>
              </a:tabLst>
            </a:pPr>
            <a:r>
              <a:rPr lang="de-DE" b="1" dirty="0"/>
              <a:t>Abfrage </a:t>
            </a:r>
            <a:r>
              <a:rPr lang="de-DE" b="1" dirty="0" smtClean="0"/>
              <a:t>Praxisplätze per Anlage</a:t>
            </a:r>
            <a:br>
              <a:rPr lang="de-DE" b="1" dirty="0" smtClean="0"/>
            </a:br>
            <a:endParaRPr lang="de-DE" sz="1200" b="1" dirty="0"/>
          </a:p>
          <a:p>
            <a:pPr marL="1143000" lvl="3" indent="-457200">
              <a:buFont typeface="+mj-lt"/>
              <a:buAutoNum type="arabicPeriod" startAt="3"/>
              <a:tabLst>
                <a:tab pos="1071563" algn="l"/>
              </a:tabLst>
            </a:pPr>
            <a:r>
              <a:rPr lang="de-DE" sz="2400" dirty="0">
                <a:sym typeface="Wingdings" panose="05000000000000000000" pitchFamily="2" charset="2"/>
              </a:rPr>
              <a:t>Bereitstellung </a:t>
            </a:r>
            <a:r>
              <a:rPr lang="de-DE" sz="2400" dirty="0" smtClean="0">
                <a:sym typeface="Wingdings" panose="05000000000000000000" pitchFamily="2" charset="2"/>
              </a:rPr>
              <a:t>von </a:t>
            </a:r>
            <a:r>
              <a:rPr lang="de-DE" sz="2400" b="1" dirty="0" smtClean="0">
                <a:sym typeface="Wingdings" panose="05000000000000000000" pitchFamily="2" charset="2"/>
              </a:rPr>
              <a:t>Praxisplätzen </a:t>
            </a:r>
            <a:r>
              <a:rPr lang="de-DE" sz="2400" b="1" dirty="0">
                <a:sym typeface="Wingdings" panose="05000000000000000000" pitchFamily="2" charset="2"/>
              </a:rPr>
              <a:t>für andere </a:t>
            </a:r>
            <a:r>
              <a:rPr lang="de-DE" sz="2400" b="1" dirty="0" smtClean="0">
                <a:sym typeface="Wingdings" panose="05000000000000000000" pitchFamily="2" charset="2"/>
              </a:rPr>
              <a:t>TPA</a:t>
            </a:r>
            <a:br>
              <a:rPr lang="de-DE" sz="2400" b="1" dirty="0" smtClean="0">
                <a:sym typeface="Wingdings" panose="05000000000000000000" pitchFamily="2" charset="2"/>
              </a:rPr>
            </a:br>
            <a:r>
              <a:rPr lang="de-DE" sz="2400" dirty="0" smtClean="0">
                <a:sym typeface="Wingdings" panose="05000000000000000000" pitchFamily="2" charset="2"/>
              </a:rPr>
              <a:t>(Angabe von einer Bandbreite: Untere Bandbreite wird grundsätzlich zugesagt, obere Bandbreite hängt von Gegebenheiten ab, z.B. Anzahl der eigenen Azubi)</a:t>
            </a:r>
            <a:endParaRPr lang="de-DE" sz="2400" dirty="0">
              <a:sym typeface="Wingdings" panose="05000000000000000000" pitchFamily="2" charset="2"/>
            </a:endParaRPr>
          </a:p>
          <a:p>
            <a:pPr marL="685800" lvl="3" indent="0">
              <a:buNone/>
              <a:tabLst>
                <a:tab pos="1071563" algn="l"/>
              </a:tabLst>
            </a:pPr>
            <a:endParaRPr lang="de-DE" sz="2400" dirty="0" smtClean="0">
              <a:sym typeface="Wingdings" panose="05000000000000000000" pitchFamily="2" charset="2"/>
            </a:endParaRPr>
          </a:p>
          <a:p>
            <a:pPr marL="1028700" lvl="3">
              <a:buFont typeface="Arial" panose="020B0604020202020204" pitchFamily="34" charset="0"/>
              <a:buChar char="•"/>
              <a:tabLst>
                <a:tab pos="1071563" algn="l"/>
              </a:tabLst>
            </a:pPr>
            <a:endParaRPr lang="de-DE" sz="2400" dirty="0">
              <a:sym typeface="Wingdings" panose="05000000000000000000" pitchFamily="2" charset="2"/>
            </a:endParaRPr>
          </a:p>
          <a:p>
            <a:pPr marL="1028700" lvl="3">
              <a:buFont typeface="Arial" panose="020B0604020202020204" pitchFamily="34" charset="0"/>
              <a:buChar char="•"/>
              <a:tabLst>
                <a:tab pos="1071563" algn="l"/>
              </a:tabLst>
            </a:pPr>
            <a:endParaRPr lang="de-DE" sz="2400" dirty="0" smtClean="0">
              <a:sym typeface="Wingdings" panose="05000000000000000000" pitchFamily="2" charset="2"/>
            </a:endParaRPr>
          </a:p>
        </p:txBody>
      </p:sp>
      <p:graphicFrame>
        <p:nvGraphicFramePr>
          <p:cNvPr id="5" name="Tabelle 4"/>
          <p:cNvGraphicFramePr>
            <a:graphicFrameLocks noGrp="1"/>
          </p:cNvGraphicFramePr>
          <p:nvPr>
            <p:extLst>
              <p:ext uri="{D42A27DB-BD31-4B8C-83A1-F6EECF244321}">
                <p14:modId xmlns:p14="http://schemas.microsoft.com/office/powerpoint/2010/main" val="12028344"/>
              </p:ext>
            </p:extLst>
          </p:nvPr>
        </p:nvGraphicFramePr>
        <p:xfrm>
          <a:off x="1502229" y="4437391"/>
          <a:ext cx="7040881" cy="2026920"/>
        </p:xfrm>
        <a:graphic>
          <a:graphicData uri="http://schemas.openxmlformats.org/drawingml/2006/table">
            <a:tbl>
              <a:tblPr firstRow="1" firstCol="1" bandRow="1">
                <a:tableStyleId>{616DA210-FB5B-4158-B5E0-FEB733F419BA}</a:tableStyleId>
              </a:tblPr>
              <a:tblGrid>
                <a:gridCol w="1626046">
                  <a:extLst>
                    <a:ext uri="{9D8B030D-6E8A-4147-A177-3AD203B41FA5}">
                      <a16:colId xmlns:a16="http://schemas.microsoft.com/office/drawing/2014/main" val="20000"/>
                    </a:ext>
                  </a:extLst>
                </a:gridCol>
                <a:gridCol w="2385957">
                  <a:extLst>
                    <a:ext uri="{9D8B030D-6E8A-4147-A177-3AD203B41FA5}">
                      <a16:colId xmlns:a16="http://schemas.microsoft.com/office/drawing/2014/main" val="20001"/>
                    </a:ext>
                  </a:extLst>
                </a:gridCol>
                <a:gridCol w="1585875">
                  <a:extLst>
                    <a:ext uri="{9D8B030D-6E8A-4147-A177-3AD203B41FA5}">
                      <a16:colId xmlns:a16="http://schemas.microsoft.com/office/drawing/2014/main" val="20002"/>
                    </a:ext>
                  </a:extLst>
                </a:gridCol>
                <a:gridCol w="1443003">
                  <a:extLst>
                    <a:ext uri="{9D8B030D-6E8A-4147-A177-3AD203B41FA5}">
                      <a16:colId xmlns:a16="http://schemas.microsoft.com/office/drawing/2014/main" val="20003"/>
                    </a:ext>
                  </a:extLst>
                </a:gridCol>
              </a:tblGrid>
              <a:tr h="824665">
                <a:tc>
                  <a:txBody>
                    <a:bodyPr/>
                    <a:lstStyle/>
                    <a:p>
                      <a:pPr>
                        <a:spcAft>
                          <a:spcPts val="0"/>
                        </a:spcAft>
                      </a:pPr>
                      <a:r>
                        <a:rPr lang="de-DE" sz="1900" dirty="0">
                          <a:solidFill>
                            <a:schemeClr val="tx2"/>
                          </a:solidFill>
                          <a:effectLst/>
                        </a:rPr>
                        <a:t>Einrichtung</a:t>
                      </a:r>
                      <a:endParaRPr lang="de-DE" sz="1900" dirty="0">
                        <a:solidFill>
                          <a:schemeClr val="tx2"/>
                        </a:solidFill>
                        <a:effectLst/>
                        <a:latin typeface="Calibri"/>
                        <a:ea typeface="Calibri"/>
                        <a:cs typeface="Times New Roman"/>
                      </a:endParaRPr>
                    </a:p>
                  </a:txBody>
                  <a:tcPr marL="68580" marR="68580" marT="0" marB="0"/>
                </a:tc>
                <a:tc>
                  <a:txBody>
                    <a:bodyPr/>
                    <a:lstStyle/>
                    <a:p>
                      <a:pPr algn="ctr">
                        <a:spcAft>
                          <a:spcPts val="0"/>
                        </a:spcAft>
                      </a:pPr>
                      <a:r>
                        <a:rPr lang="de-DE" sz="1900" dirty="0">
                          <a:solidFill>
                            <a:schemeClr val="tx2"/>
                          </a:solidFill>
                          <a:effectLst/>
                        </a:rPr>
                        <a:t>Einsatzbereich</a:t>
                      </a:r>
                      <a:endParaRPr lang="de-DE" sz="1900" dirty="0">
                        <a:solidFill>
                          <a:schemeClr val="tx2"/>
                        </a:solidFill>
                        <a:effectLst/>
                        <a:latin typeface="Calibri"/>
                        <a:ea typeface="Calibri"/>
                        <a:cs typeface="Times New Roman"/>
                      </a:endParaRPr>
                    </a:p>
                  </a:txBody>
                  <a:tcPr marL="68580" marR="68580" marT="0" marB="0"/>
                </a:tc>
                <a:tc>
                  <a:txBody>
                    <a:bodyPr/>
                    <a:lstStyle/>
                    <a:p>
                      <a:pPr algn="ctr">
                        <a:spcAft>
                          <a:spcPts val="0"/>
                        </a:spcAft>
                      </a:pPr>
                      <a:r>
                        <a:rPr lang="de-DE" sz="1900" dirty="0">
                          <a:solidFill>
                            <a:schemeClr val="tx2"/>
                          </a:solidFill>
                          <a:effectLst/>
                        </a:rPr>
                        <a:t>Bandbreite - Untergrenze</a:t>
                      </a:r>
                    </a:p>
                    <a:p>
                      <a:pPr algn="ctr">
                        <a:spcAft>
                          <a:spcPts val="0"/>
                        </a:spcAft>
                      </a:pPr>
                      <a:r>
                        <a:rPr lang="de-DE" sz="1900" dirty="0">
                          <a:solidFill>
                            <a:schemeClr val="tx2"/>
                          </a:solidFill>
                          <a:effectLst/>
                        </a:rPr>
                        <a:t>Plätze</a:t>
                      </a:r>
                      <a:endParaRPr lang="de-DE" sz="1900" dirty="0">
                        <a:solidFill>
                          <a:schemeClr val="tx2"/>
                        </a:solidFill>
                        <a:effectLst/>
                        <a:latin typeface="Calibri"/>
                        <a:ea typeface="Calibri"/>
                        <a:cs typeface="Times New Roman"/>
                      </a:endParaRPr>
                    </a:p>
                  </a:txBody>
                  <a:tcPr marL="68580" marR="68580" marT="0" marB="0"/>
                </a:tc>
                <a:tc>
                  <a:txBody>
                    <a:bodyPr/>
                    <a:lstStyle/>
                    <a:p>
                      <a:pPr algn="ctr">
                        <a:spcAft>
                          <a:spcPts val="0"/>
                        </a:spcAft>
                      </a:pPr>
                      <a:r>
                        <a:rPr lang="de-DE" sz="1900" dirty="0">
                          <a:solidFill>
                            <a:schemeClr val="tx2"/>
                          </a:solidFill>
                          <a:effectLst/>
                        </a:rPr>
                        <a:t>Bandbreite - Obergrenze</a:t>
                      </a:r>
                    </a:p>
                    <a:p>
                      <a:pPr algn="ctr">
                        <a:spcAft>
                          <a:spcPts val="0"/>
                        </a:spcAft>
                      </a:pPr>
                      <a:r>
                        <a:rPr lang="de-DE" sz="1900" dirty="0">
                          <a:solidFill>
                            <a:schemeClr val="tx2"/>
                          </a:solidFill>
                          <a:effectLst/>
                        </a:rPr>
                        <a:t>Plätze</a:t>
                      </a:r>
                      <a:endParaRPr lang="de-DE" sz="1900" dirty="0">
                        <a:solidFill>
                          <a:schemeClr val="tx2"/>
                        </a:solidFill>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549777">
                <a:tc>
                  <a:txBody>
                    <a:bodyPr/>
                    <a:lstStyle/>
                    <a:p>
                      <a:pPr>
                        <a:spcAft>
                          <a:spcPts val="0"/>
                        </a:spcAft>
                      </a:pPr>
                      <a:r>
                        <a:rPr lang="de-DE" sz="1900">
                          <a:solidFill>
                            <a:schemeClr val="tx2"/>
                          </a:solidFill>
                          <a:effectLst/>
                        </a:rPr>
                        <a:t>z.B. XX-Krankenhaus</a:t>
                      </a:r>
                      <a:endParaRPr lang="de-DE" sz="1900">
                        <a:solidFill>
                          <a:schemeClr val="tx2"/>
                        </a:solidFill>
                        <a:effectLst/>
                        <a:latin typeface="Calibri"/>
                        <a:ea typeface="Calibri"/>
                        <a:cs typeface="Times New Roman"/>
                      </a:endParaRPr>
                    </a:p>
                  </a:txBody>
                  <a:tcPr marL="68580" marR="68580" marT="0" marB="0"/>
                </a:tc>
                <a:tc>
                  <a:txBody>
                    <a:bodyPr/>
                    <a:lstStyle/>
                    <a:p>
                      <a:pPr>
                        <a:spcAft>
                          <a:spcPts val="0"/>
                        </a:spcAft>
                      </a:pPr>
                      <a:r>
                        <a:rPr lang="de-DE" sz="1900" dirty="0">
                          <a:solidFill>
                            <a:schemeClr val="tx2"/>
                          </a:solidFill>
                          <a:effectLst/>
                        </a:rPr>
                        <a:t>Stationäre Akutpflege</a:t>
                      </a:r>
                      <a:endParaRPr lang="de-DE" sz="1900" dirty="0">
                        <a:solidFill>
                          <a:schemeClr val="tx2"/>
                        </a:solidFill>
                        <a:effectLst/>
                        <a:latin typeface="Calibri"/>
                        <a:ea typeface="Calibri"/>
                        <a:cs typeface="Times New Roman"/>
                      </a:endParaRPr>
                    </a:p>
                  </a:txBody>
                  <a:tcPr marL="68580" marR="68580" marT="0" marB="0"/>
                </a:tc>
                <a:tc>
                  <a:txBody>
                    <a:bodyPr/>
                    <a:lstStyle/>
                    <a:p>
                      <a:pPr>
                        <a:spcAft>
                          <a:spcPts val="0"/>
                        </a:spcAft>
                      </a:pPr>
                      <a:r>
                        <a:rPr lang="de-DE" sz="1900" dirty="0">
                          <a:solidFill>
                            <a:schemeClr val="tx2"/>
                          </a:solidFill>
                          <a:effectLst/>
                        </a:rPr>
                        <a:t>5</a:t>
                      </a:r>
                      <a:endParaRPr lang="de-DE" sz="1900" dirty="0">
                        <a:solidFill>
                          <a:schemeClr val="tx2"/>
                        </a:solidFill>
                        <a:effectLst/>
                        <a:latin typeface="Calibri"/>
                        <a:ea typeface="Calibri"/>
                        <a:cs typeface="Times New Roman"/>
                      </a:endParaRPr>
                    </a:p>
                  </a:txBody>
                  <a:tcPr marL="68580" marR="68580" marT="0" marB="0"/>
                </a:tc>
                <a:tc>
                  <a:txBody>
                    <a:bodyPr/>
                    <a:lstStyle/>
                    <a:p>
                      <a:pPr>
                        <a:spcAft>
                          <a:spcPts val="0"/>
                        </a:spcAft>
                      </a:pPr>
                      <a:r>
                        <a:rPr lang="de-DE" sz="1900" dirty="0">
                          <a:solidFill>
                            <a:schemeClr val="tx2"/>
                          </a:solidFill>
                          <a:effectLst/>
                        </a:rPr>
                        <a:t>8</a:t>
                      </a:r>
                      <a:endParaRPr lang="de-DE" sz="1900" dirty="0">
                        <a:solidFill>
                          <a:schemeClr val="tx2"/>
                        </a:solidFill>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549777">
                <a:tc>
                  <a:txBody>
                    <a:bodyPr/>
                    <a:lstStyle/>
                    <a:p>
                      <a:pPr>
                        <a:spcAft>
                          <a:spcPts val="0"/>
                        </a:spcAft>
                      </a:pPr>
                      <a:r>
                        <a:rPr lang="de-DE" sz="1900" dirty="0">
                          <a:solidFill>
                            <a:schemeClr val="tx2"/>
                          </a:solidFill>
                          <a:effectLst/>
                        </a:rPr>
                        <a:t> </a:t>
                      </a:r>
                      <a:endParaRPr lang="de-DE" sz="1900" dirty="0">
                        <a:solidFill>
                          <a:schemeClr val="tx2"/>
                        </a:solidFill>
                        <a:effectLst/>
                        <a:latin typeface="Calibri"/>
                        <a:ea typeface="Calibri"/>
                        <a:cs typeface="Times New Roman"/>
                      </a:endParaRPr>
                    </a:p>
                  </a:txBody>
                  <a:tcPr marL="68580" marR="68580" marT="0" marB="0"/>
                </a:tc>
                <a:tc>
                  <a:txBody>
                    <a:bodyPr/>
                    <a:lstStyle/>
                    <a:p>
                      <a:pPr>
                        <a:spcAft>
                          <a:spcPts val="0"/>
                        </a:spcAft>
                      </a:pPr>
                      <a:r>
                        <a:rPr lang="de-DE" sz="1900" dirty="0">
                          <a:solidFill>
                            <a:schemeClr val="tx2"/>
                          </a:solidFill>
                          <a:effectLst/>
                        </a:rPr>
                        <a:t>Psychiatrie </a:t>
                      </a:r>
                      <a:endParaRPr lang="de-DE" sz="1900" dirty="0" smtClean="0">
                        <a:solidFill>
                          <a:schemeClr val="tx2"/>
                        </a:solidFill>
                        <a:effectLst/>
                      </a:endParaRPr>
                    </a:p>
                    <a:p>
                      <a:pPr>
                        <a:spcAft>
                          <a:spcPts val="0"/>
                        </a:spcAft>
                      </a:pPr>
                      <a:endParaRPr lang="de-DE" sz="1900" dirty="0">
                        <a:solidFill>
                          <a:schemeClr val="tx2"/>
                        </a:solidFill>
                        <a:effectLst/>
                        <a:latin typeface="Calibri"/>
                        <a:ea typeface="Calibri"/>
                        <a:cs typeface="Times New Roman"/>
                      </a:endParaRPr>
                    </a:p>
                  </a:txBody>
                  <a:tcPr marL="68580" marR="68580" marT="0" marB="0"/>
                </a:tc>
                <a:tc>
                  <a:txBody>
                    <a:bodyPr/>
                    <a:lstStyle/>
                    <a:p>
                      <a:pPr>
                        <a:spcAft>
                          <a:spcPts val="0"/>
                        </a:spcAft>
                      </a:pPr>
                      <a:r>
                        <a:rPr lang="de-DE" sz="1900" dirty="0">
                          <a:solidFill>
                            <a:schemeClr val="tx2"/>
                          </a:solidFill>
                          <a:effectLst/>
                        </a:rPr>
                        <a:t>2</a:t>
                      </a:r>
                      <a:endParaRPr lang="de-DE" sz="1900" dirty="0">
                        <a:solidFill>
                          <a:schemeClr val="tx2"/>
                        </a:solidFill>
                        <a:effectLst/>
                        <a:latin typeface="Calibri"/>
                        <a:ea typeface="Calibri"/>
                        <a:cs typeface="Times New Roman"/>
                      </a:endParaRPr>
                    </a:p>
                  </a:txBody>
                  <a:tcPr marL="68580" marR="68580" marT="0" marB="0"/>
                </a:tc>
                <a:tc>
                  <a:txBody>
                    <a:bodyPr/>
                    <a:lstStyle/>
                    <a:p>
                      <a:pPr>
                        <a:spcAft>
                          <a:spcPts val="0"/>
                        </a:spcAft>
                      </a:pPr>
                      <a:r>
                        <a:rPr lang="de-DE" sz="1900" dirty="0">
                          <a:solidFill>
                            <a:schemeClr val="tx2"/>
                          </a:solidFill>
                          <a:effectLst/>
                        </a:rPr>
                        <a:t>4</a:t>
                      </a:r>
                      <a:endParaRPr lang="de-DE" sz="1900" dirty="0">
                        <a:solidFill>
                          <a:schemeClr val="tx2"/>
                        </a:solidFill>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88248463"/>
      </p:ext>
    </p:extLst>
  </p:cSld>
  <p:clrMapOvr>
    <a:masterClrMapping/>
  </p:clrMapOvr>
  <p:transition spd="slow">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a:t>Aufgabenübertragung </a:t>
            </a:r>
            <a:r>
              <a:rPr lang="de-DE" sz="3600" b="1" dirty="0" smtClean="0"/>
              <a:t>an Schule</a:t>
            </a:r>
            <a:endParaRPr lang="de-DE" sz="3600" b="1"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44</a:t>
            </a:fld>
            <a:endParaRPr lang="de-DE"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r>
              <a:rPr lang="de-DE" b="1" dirty="0" smtClean="0"/>
              <a:t>Aufgabenübertragung – Verträge mit Praxisstellen</a:t>
            </a:r>
            <a:br>
              <a:rPr lang="de-DE" b="1" dirty="0" smtClean="0"/>
            </a:br>
            <a:endParaRPr lang="de-DE" sz="600" b="1" dirty="0" smtClean="0"/>
          </a:p>
          <a:p>
            <a:pPr marL="914400" lvl="3">
              <a:buFont typeface="Wingdings" panose="05000000000000000000" pitchFamily="2" charset="2"/>
              <a:buChar char="§"/>
              <a:tabLst>
                <a:tab pos="1254125" algn="l"/>
              </a:tabLst>
            </a:pPr>
            <a:r>
              <a:rPr lang="de-DE" sz="2400" b="1" dirty="0" smtClean="0"/>
              <a:t>Abschluss von Kooperationsverträgen mit  Praxiseinsatzstellen</a:t>
            </a:r>
            <a:r>
              <a:rPr lang="de-DE" sz="2400" dirty="0" smtClean="0"/>
              <a:t> </a:t>
            </a:r>
            <a:br>
              <a:rPr lang="de-DE" sz="2400" dirty="0" smtClean="0"/>
            </a:br>
            <a:endParaRPr lang="de-DE" sz="1200" dirty="0" smtClean="0"/>
          </a:p>
          <a:p>
            <a:pPr marL="1371600" lvl="4" indent="-342900">
              <a:buFont typeface="Arial" panose="020B0604020202020204" pitchFamily="34" charset="0"/>
              <a:buChar char="•"/>
              <a:tabLst>
                <a:tab pos="1254125" algn="l"/>
              </a:tabLst>
            </a:pPr>
            <a:r>
              <a:rPr lang="de-DE" sz="2400" dirty="0" smtClean="0"/>
              <a:t>Wenn die Schule mit der Organisation der praktischen Ausbildung beauftragt ist, liegt es nahe, sie auch mit dem Abschluss von Kooperationsverträgen mit anderen Praxisstellen zu beauftragen (z.B. Einrichtung der Behindertenhilfe für Kinder und Jugendliche)</a:t>
            </a:r>
          </a:p>
          <a:p>
            <a:pPr marL="1371600" lvl="4" indent="-342900">
              <a:buFont typeface="Arial" panose="020B0604020202020204" pitchFamily="34" charset="0"/>
              <a:buChar char="•"/>
              <a:tabLst>
                <a:tab pos="1254125" algn="l"/>
              </a:tabLst>
            </a:pPr>
            <a:endParaRPr lang="de-DE" sz="600" dirty="0" smtClean="0"/>
          </a:p>
          <a:p>
            <a:pPr marL="1371600" lvl="4" indent="-342900">
              <a:buFont typeface="Arial" panose="020B0604020202020204" pitchFamily="34" charset="0"/>
              <a:buChar char="•"/>
              <a:tabLst>
                <a:tab pos="1254125" algn="l"/>
              </a:tabLst>
            </a:pPr>
            <a:r>
              <a:rPr lang="de-DE" sz="2400" dirty="0" smtClean="0"/>
              <a:t>Der Vertragsschluss erfolgt dann stellvertretend. </a:t>
            </a:r>
            <a:br>
              <a:rPr lang="de-DE" sz="2400" dirty="0" smtClean="0"/>
            </a:br>
            <a:endParaRPr lang="de-DE" sz="1200" dirty="0" smtClean="0"/>
          </a:p>
          <a:p>
            <a:pPr marL="1371600" lvl="4" indent="-342900">
              <a:buFont typeface="Arial" panose="020B0604020202020204" pitchFamily="34" charset="0"/>
              <a:buChar char="•"/>
              <a:tabLst>
                <a:tab pos="1254125" algn="l"/>
              </a:tabLst>
            </a:pPr>
            <a:r>
              <a:rPr lang="de-DE" sz="2400" dirty="0" smtClean="0"/>
              <a:t>Hierfür kann, aber muss kein eigenständiges Vollmachtformular ausgefüllt werden. Vertrag reicht. </a:t>
            </a:r>
          </a:p>
        </p:txBody>
      </p:sp>
    </p:spTree>
    <p:extLst>
      <p:ext uri="{BB962C8B-B14F-4D97-AF65-F5344CB8AC3E}">
        <p14:creationId xmlns:p14="http://schemas.microsoft.com/office/powerpoint/2010/main" val="3690489439"/>
      </p:ext>
    </p:extLst>
  </p:cSld>
  <p:clrMapOvr>
    <a:masterClrMapping/>
  </p:clrMapOvr>
  <p:transition spd="slow">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a:t>Aufgabenübertragung </a:t>
            </a:r>
            <a:r>
              <a:rPr lang="de-DE" sz="3600" b="1" dirty="0" smtClean="0"/>
              <a:t>an Schule</a:t>
            </a:r>
            <a:endParaRPr lang="de-DE" sz="3600" b="1"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45</a:t>
            </a:fld>
            <a:endParaRPr lang="de-DE"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r>
              <a:rPr lang="de-DE" b="1" dirty="0" smtClean="0"/>
              <a:t>Aufgabenübertragung – Abschluss Ausbildungsverträge</a:t>
            </a:r>
            <a:r>
              <a:rPr lang="de-DE" sz="1200" b="1" dirty="0" smtClean="0"/>
              <a:t/>
            </a:r>
            <a:br>
              <a:rPr lang="de-DE" sz="1200" b="1" dirty="0" smtClean="0"/>
            </a:br>
            <a:endParaRPr lang="de-DE" sz="600" b="1" dirty="0" smtClean="0"/>
          </a:p>
          <a:p>
            <a:pPr marL="914400" lvl="3">
              <a:buFont typeface="Wingdings" panose="05000000000000000000" pitchFamily="2" charset="2"/>
              <a:buChar char="§"/>
              <a:tabLst>
                <a:tab pos="1254125" algn="l"/>
              </a:tabLst>
            </a:pPr>
            <a:r>
              <a:rPr lang="de-DE" sz="2400" dirty="0" smtClean="0"/>
              <a:t>Übertragung des Ausbildungsvertragsschlusses auf Schule</a:t>
            </a:r>
            <a:br>
              <a:rPr lang="de-DE" sz="2400" dirty="0" smtClean="0"/>
            </a:br>
            <a:r>
              <a:rPr lang="de-DE" sz="1200" dirty="0" smtClean="0">
                <a:solidFill>
                  <a:schemeClr val="accent2"/>
                </a:solidFill>
              </a:rPr>
              <a:t/>
            </a:r>
            <a:br>
              <a:rPr lang="de-DE" sz="1200" dirty="0" smtClean="0">
                <a:solidFill>
                  <a:schemeClr val="accent2"/>
                </a:solidFill>
              </a:rPr>
            </a:br>
            <a:r>
              <a:rPr lang="de-DE" sz="2400" dirty="0" smtClean="0">
                <a:sym typeface="Wingdings" panose="05000000000000000000" pitchFamily="2" charset="2"/>
              </a:rPr>
              <a:t> Die Personalauswahl ist für den TPA sehr wichtig, </a:t>
            </a:r>
            <a:br>
              <a:rPr lang="de-DE" sz="2400" dirty="0" smtClean="0">
                <a:sym typeface="Wingdings" panose="05000000000000000000" pitchFamily="2" charset="2"/>
              </a:rPr>
            </a:br>
            <a:r>
              <a:rPr lang="de-DE" sz="2400" dirty="0" smtClean="0">
                <a:sym typeface="Wingdings" panose="05000000000000000000" pitchFamily="2" charset="2"/>
              </a:rPr>
              <a:t>      sie wird daher ungern aus der </a:t>
            </a:r>
            <a:r>
              <a:rPr lang="de-DE" sz="2400" dirty="0">
                <a:sym typeface="Wingdings" panose="05000000000000000000" pitchFamily="2" charset="2"/>
              </a:rPr>
              <a:t>Hand </a:t>
            </a:r>
            <a:r>
              <a:rPr lang="de-DE" sz="2400" dirty="0" smtClean="0">
                <a:sym typeface="Wingdings" panose="05000000000000000000" pitchFamily="2" charset="2"/>
              </a:rPr>
              <a:t>gegeben.</a:t>
            </a:r>
            <a:br>
              <a:rPr lang="de-DE" sz="2400" dirty="0" smtClean="0">
                <a:sym typeface="Wingdings" panose="05000000000000000000" pitchFamily="2" charset="2"/>
              </a:rPr>
            </a:br>
            <a:r>
              <a:rPr lang="de-DE" sz="1200" dirty="0" smtClean="0">
                <a:sym typeface="Wingdings" panose="05000000000000000000" pitchFamily="2" charset="2"/>
              </a:rPr>
              <a:t/>
            </a:r>
            <a:br>
              <a:rPr lang="de-DE" sz="1200" dirty="0" smtClean="0">
                <a:sym typeface="Wingdings" panose="05000000000000000000" pitchFamily="2" charset="2"/>
              </a:rPr>
            </a:br>
            <a:r>
              <a:rPr lang="de-DE" sz="2400" dirty="0" smtClean="0">
                <a:sym typeface="Wingdings" panose="05000000000000000000" pitchFamily="2" charset="2"/>
              </a:rPr>
              <a:t> Denkbar ist aber eine kooperative Regelung:</a:t>
            </a:r>
            <a:br>
              <a:rPr lang="de-DE" sz="2400" dirty="0" smtClean="0">
                <a:sym typeface="Wingdings" panose="05000000000000000000" pitchFamily="2" charset="2"/>
              </a:rPr>
            </a:br>
            <a:r>
              <a:rPr lang="de-DE" sz="1200" dirty="0" smtClean="0">
                <a:sym typeface="Wingdings" panose="05000000000000000000" pitchFamily="2" charset="2"/>
              </a:rPr>
              <a:t/>
            </a:r>
            <a:br>
              <a:rPr lang="de-DE" sz="1200" dirty="0" smtClean="0">
                <a:sym typeface="Wingdings" panose="05000000000000000000" pitchFamily="2" charset="2"/>
              </a:rPr>
            </a:br>
            <a:r>
              <a:rPr lang="de-DE" sz="2400" dirty="0" smtClean="0">
                <a:sym typeface="Wingdings" panose="05000000000000000000" pitchFamily="2" charset="2"/>
              </a:rPr>
              <a:t>     -  Bewerberauswahlentscheidung im Konsens, </a:t>
            </a:r>
            <a:br>
              <a:rPr lang="de-DE" sz="2400" dirty="0" smtClean="0">
                <a:sym typeface="Wingdings" panose="05000000000000000000" pitchFamily="2" charset="2"/>
              </a:rPr>
            </a:br>
            <a:r>
              <a:rPr lang="de-DE" sz="800" dirty="0" smtClean="0">
                <a:sym typeface="Wingdings" panose="05000000000000000000" pitchFamily="2" charset="2"/>
              </a:rPr>
              <a:t/>
            </a:r>
            <a:br>
              <a:rPr lang="de-DE" sz="800" dirty="0" smtClean="0">
                <a:sym typeface="Wingdings" panose="05000000000000000000" pitchFamily="2" charset="2"/>
              </a:rPr>
            </a:br>
            <a:r>
              <a:rPr lang="de-DE" sz="2400" dirty="0" smtClean="0">
                <a:sym typeface="Wingdings" panose="05000000000000000000" pitchFamily="2" charset="2"/>
              </a:rPr>
              <a:t>	-  Schule erledigt den „Verwaltungskram“ in Sachen </a:t>
            </a:r>
            <a:br>
              <a:rPr lang="de-DE" sz="2400" dirty="0" smtClean="0">
                <a:sym typeface="Wingdings" panose="05000000000000000000" pitchFamily="2" charset="2"/>
              </a:rPr>
            </a:br>
            <a:r>
              <a:rPr lang="de-DE" sz="2400" dirty="0" smtClean="0">
                <a:sym typeface="Wingdings" panose="05000000000000000000" pitchFamily="2" charset="2"/>
              </a:rPr>
              <a:t>         Ausbildungsvertragsabschluss.  </a:t>
            </a:r>
            <a:br>
              <a:rPr lang="de-DE" sz="2400" dirty="0" smtClean="0">
                <a:sym typeface="Wingdings" panose="05000000000000000000" pitchFamily="2" charset="2"/>
              </a:rPr>
            </a:br>
            <a:endParaRPr lang="de-DE" sz="1200" dirty="0" smtClean="0">
              <a:sym typeface="Wingdings" panose="05000000000000000000" pitchFamily="2" charset="2"/>
            </a:endParaRPr>
          </a:p>
          <a:p>
            <a:pPr marL="571500" lvl="3" indent="0">
              <a:buNone/>
              <a:tabLst>
                <a:tab pos="1254125" algn="l"/>
              </a:tabLst>
            </a:pPr>
            <a:r>
              <a:rPr lang="de-DE" sz="2400" dirty="0" smtClean="0">
                <a:sym typeface="Wingdings" panose="05000000000000000000" pitchFamily="2" charset="2"/>
              </a:rPr>
              <a:t>      Für stellvertretenden Abschluss des Ausbildungsvertrags 	erteilt der TPA der Schule eine Vollmacht.</a:t>
            </a:r>
            <a:br>
              <a:rPr lang="de-DE" sz="2400" dirty="0" smtClean="0">
                <a:sym typeface="Wingdings" panose="05000000000000000000" pitchFamily="2" charset="2"/>
              </a:rPr>
            </a:br>
            <a:r>
              <a:rPr lang="de-DE" sz="2400" dirty="0" smtClean="0">
                <a:sym typeface="Wingdings" panose="05000000000000000000" pitchFamily="2" charset="2"/>
              </a:rPr>
              <a:t>          Formulierungshilfen bieten Vorlage als Anlage an. </a:t>
            </a:r>
            <a:endParaRPr lang="de-DE" sz="2400" dirty="0"/>
          </a:p>
        </p:txBody>
      </p:sp>
    </p:spTree>
    <p:extLst>
      <p:ext uri="{BB962C8B-B14F-4D97-AF65-F5344CB8AC3E}">
        <p14:creationId xmlns:p14="http://schemas.microsoft.com/office/powerpoint/2010/main" val="1521254316"/>
      </p:ext>
    </p:extLst>
  </p:cSld>
  <p:clrMapOvr>
    <a:masterClrMapping/>
  </p:clrMapOvr>
  <p:transition spd="slow">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a:t>Aufgabenübertragung </a:t>
            </a:r>
            <a:r>
              <a:rPr lang="de-DE" sz="3600" b="1" dirty="0" smtClean="0"/>
              <a:t>an Schule</a:t>
            </a:r>
            <a:endParaRPr lang="de-DE" sz="3600" b="1"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46</a:t>
            </a:fld>
            <a:endParaRPr lang="de-DE"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r>
              <a:rPr lang="de-DE" b="1" dirty="0" smtClean="0"/>
              <a:t>Aufgabenübertragung – weitere Aufgaben</a:t>
            </a:r>
            <a:r>
              <a:rPr lang="de-DE" sz="1200" b="1" dirty="0" smtClean="0"/>
              <a:t/>
            </a:r>
            <a:br>
              <a:rPr lang="de-DE" sz="1200" b="1" dirty="0" smtClean="0"/>
            </a:br>
            <a:endParaRPr lang="de-DE" sz="600" b="1" dirty="0" smtClean="0"/>
          </a:p>
          <a:p>
            <a:pPr marL="914400" lvl="3">
              <a:buFont typeface="Wingdings" panose="05000000000000000000" pitchFamily="2" charset="2"/>
              <a:buChar char="§"/>
              <a:tabLst>
                <a:tab pos="1254125" algn="l"/>
              </a:tabLst>
            </a:pPr>
            <a:r>
              <a:rPr lang="de-DE" sz="2400" dirty="0" smtClean="0"/>
              <a:t>Können auch </a:t>
            </a:r>
            <a:r>
              <a:rPr lang="de-DE" sz="2400" b="1" u="sng" dirty="0" smtClean="0"/>
              <a:t>nicht in § 8 Abs. 4 </a:t>
            </a:r>
            <a:r>
              <a:rPr lang="de-DE" sz="2400" b="1" u="sng" dirty="0" err="1" smtClean="0"/>
              <a:t>PflBG</a:t>
            </a:r>
            <a:r>
              <a:rPr lang="de-DE" sz="2400" b="1" u="sng" dirty="0" smtClean="0"/>
              <a:t> explizit genannte</a:t>
            </a:r>
            <a:r>
              <a:rPr lang="de-DE" sz="2400" b="1" dirty="0" smtClean="0"/>
              <a:t> </a:t>
            </a:r>
            <a:r>
              <a:rPr lang="de-DE" sz="2400" dirty="0" smtClean="0"/>
              <a:t>Aufgaben des TPA auf Schule übertragen werden?</a:t>
            </a:r>
          </a:p>
          <a:p>
            <a:pPr marL="1371600" lvl="4" indent="-342900">
              <a:buFont typeface="Arial" panose="020B0604020202020204" pitchFamily="34" charset="0"/>
              <a:buChar char="•"/>
              <a:tabLst>
                <a:tab pos="1254125" algn="l"/>
              </a:tabLst>
            </a:pPr>
            <a:r>
              <a:rPr lang="de-DE" sz="2400" dirty="0" smtClean="0"/>
              <a:t>z.B. </a:t>
            </a:r>
            <a:r>
              <a:rPr lang="de-DE" sz="2400" dirty="0"/>
              <a:t> </a:t>
            </a:r>
            <a:r>
              <a:rPr lang="de-DE" sz="2400" dirty="0" smtClean="0"/>
              <a:t>Vermittlung von Praxisanleitern</a:t>
            </a:r>
          </a:p>
          <a:p>
            <a:pPr marL="1371600" lvl="4" indent="-342900">
              <a:buFont typeface="Arial" panose="020B0604020202020204" pitchFamily="34" charset="0"/>
              <a:buChar char="•"/>
              <a:tabLst>
                <a:tab pos="1254125" algn="l"/>
              </a:tabLst>
            </a:pPr>
            <a:r>
              <a:rPr lang="de-DE" sz="2400" dirty="0" smtClean="0"/>
              <a:t>z.B. Übertragung des Direktionsrechts/</a:t>
            </a:r>
            <a:br>
              <a:rPr lang="de-DE" sz="2400" dirty="0" smtClean="0"/>
            </a:br>
            <a:r>
              <a:rPr lang="de-DE" sz="2400" dirty="0" smtClean="0"/>
              <a:t>       Auszahlung Gehalt (Arbeitgeberfunktionen)</a:t>
            </a:r>
            <a:br>
              <a:rPr lang="de-DE" sz="2400" dirty="0" smtClean="0"/>
            </a:br>
            <a:endParaRPr lang="de-DE" sz="2400" dirty="0" smtClean="0"/>
          </a:p>
          <a:p>
            <a:pPr marL="685800" lvl="3" indent="0">
              <a:buNone/>
              <a:tabLst>
                <a:tab pos="1254125" algn="l"/>
              </a:tabLst>
            </a:pPr>
            <a:r>
              <a:rPr lang="de-DE" sz="2400" dirty="0" smtClean="0">
                <a:sym typeface="Wingdings" panose="05000000000000000000" pitchFamily="2" charset="2"/>
              </a:rPr>
              <a:t> Die </a:t>
            </a:r>
            <a:r>
              <a:rPr lang="de-DE" sz="2400" b="1" dirty="0" smtClean="0">
                <a:sym typeface="Wingdings" panose="05000000000000000000" pitchFamily="2" charset="2"/>
              </a:rPr>
              <a:t>Zulässigkeit</a:t>
            </a:r>
            <a:r>
              <a:rPr lang="de-DE" sz="2400" dirty="0" smtClean="0">
                <a:sym typeface="Wingdings" panose="05000000000000000000" pitchFamily="2" charset="2"/>
              </a:rPr>
              <a:t> der Übertragung von nicht explizit</a:t>
            </a:r>
            <a:br>
              <a:rPr lang="de-DE" sz="2400" dirty="0" smtClean="0">
                <a:sym typeface="Wingdings" panose="05000000000000000000" pitchFamily="2" charset="2"/>
              </a:rPr>
            </a:br>
            <a:r>
              <a:rPr lang="de-DE" sz="2400" dirty="0" smtClean="0">
                <a:sym typeface="Wingdings" panose="05000000000000000000" pitchFamily="2" charset="2"/>
              </a:rPr>
              <a:t>     genannten Aufgaben, wurde anfänglich teilweise </a:t>
            </a:r>
            <a:br>
              <a:rPr lang="de-DE" sz="2400" dirty="0" smtClean="0">
                <a:sym typeface="Wingdings" panose="05000000000000000000" pitchFamily="2" charset="2"/>
              </a:rPr>
            </a:br>
            <a:r>
              <a:rPr lang="de-DE" sz="2400" dirty="0" smtClean="0">
                <a:sym typeface="Wingdings" panose="05000000000000000000" pitchFamily="2" charset="2"/>
              </a:rPr>
              <a:t>     bezweifelt, ist aber laut Bundesamt für </a:t>
            </a:r>
            <a:r>
              <a:rPr lang="de-DE" sz="2400" dirty="0"/>
              <a:t>Familie </a:t>
            </a:r>
            <a:r>
              <a:rPr lang="de-DE" sz="2400" dirty="0" smtClean="0"/>
              <a:t>und </a:t>
            </a:r>
            <a:br>
              <a:rPr lang="de-DE" sz="2400" dirty="0" smtClean="0"/>
            </a:br>
            <a:r>
              <a:rPr lang="de-DE" sz="2400" dirty="0" smtClean="0"/>
              <a:t>     zivilgesellschaftliche </a:t>
            </a:r>
            <a:r>
              <a:rPr lang="de-DE" sz="2400" dirty="0"/>
              <a:t>Aufgaben (</a:t>
            </a:r>
            <a:r>
              <a:rPr lang="de-DE" sz="2400" dirty="0" err="1" smtClean="0"/>
              <a:t>BAFzA</a:t>
            </a:r>
            <a:r>
              <a:rPr lang="de-DE" sz="2400" dirty="0" smtClean="0"/>
              <a:t>) </a:t>
            </a:r>
            <a:r>
              <a:rPr lang="de-DE" sz="2400" dirty="0" smtClean="0">
                <a:sym typeface="Wingdings" panose="05000000000000000000" pitchFamily="2" charset="2"/>
              </a:rPr>
              <a:t>gegeben.</a:t>
            </a:r>
            <a:r>
              <a:rPr lang="de-DE" sz="1200" dirty="0" smtClean="0">
                <a:sym typeface="Wingdings" panose="05000000000000000000" pitchFamily="2" charset="2"/>
              </a:rPr>
              <a:t/>
            </a:r>
            <a:br>
              <a:rPr lang="de-DE" sz="1200" dirty="0" smtClean="0">
                <a:sym typeface="Wingdings" panose="05000000000000000000" pitchFamily="2" charset="2"/>
              </a:rPr>
            </a:br>
            <a:endParaRPr lang="de-DE" sz="2400" dirty="0"/>
          </a:p>
        </p:txBody>
      </p:sp>
    </p:spTree>
    <p:extLst>
      <p:ext uri="{BB962C8B-B14F-4D97-AF65-F5344CB8AC3E}">
        <p14:creationId xmlns:p14="http://schemas.microsoft.com/office/powerpoint/2010/main" val="2879683978"/>
      </p:ext>
    </p:extLst>
  </p:cSld>
  <p:clrMapOvr>
    <a:masterClrMapping/>
  </p:clrMapOvr>
  <p:transition spd="slow">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a:t>Aufgabenübertragung an Schule</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47</a:t>
            </a:fld>
            <a:endParaRPr lang="de-DE" dirty="0"/>
          </a:p>
        </p:txBody>
      </p:sp>
      <p:sp>
        <p:nvSpPr>
          <p:cNvPr id="4" name="Inhaltsplatzhalter 3"/>
          <p:cNvSpPr>
            <a:spLocks noGrp="1"/>
          </p:cNvSpPr>
          <p:nvPr>
            <p:ph sz="half" idx="1"/>
          </p:nvPr>
        </p:nvSpPr>
        <p:spPr>
          <a:xfrm>
            <a:off x="276487" y="1247602"/>
            <a:ext cx="8449502" cy="5597333"/>
          </a:xfrm>
          <a:noFill/>
        </p:spPr>
        <p:txBody>
          <a:bodyPr/>
          <a:lstStyle/>
          <a:p>
            <a:pPr marL="342900" lvl="2" indent="-342900">
              <a:buFont typeface="Gill Sans Ultra Bold Condensed" panose="020B0A06020104020203" pitchFamily="34" charset="0"/>
              <a:buChar char="–"/>
            </a:pPr>
            <a:r>
              <a:rPr lang="de-DE" b="1" dirty="0"/>
              <a:t>Aufgabenübertragung – weitere </a:t>
            </a:r>
            <a:r>
              <a:rPr lang="de-DE" b="1" dirty="0" smtClean="0"/>
              <a:t>Aufgaben</a:t>
            </a:r>
            <a:br>
              <a:rPr lang="de-DE" b="1" dirty="0" smtClean="0"/>
            </a:br>
            <a:endParaRPr lang="de-DE" b="1" dirty="0" smtClean="0"/>
          </a:p>
          <a:p>
            <a:pPr marL="914400" lvl="3">
              <a:buFont typeface="Wingdings" panose="05000000000000000000" pitchFamily="2" charset="2"/>
              <a:buChar char="§"/>
            </a:pPr>
            <a:r>
              <a:rPr lang="de-DE" sz="2400" u="sng" dirty="0" smtClean="0"/>
              <a:t>Weitere Gestaltungsmöglichkeit</a:t>
            </a:r>
            <a:r>
              <a:rPr lang="de-DE" sz="2400" dirty="0" smtClean="0"/>
              <a:t>: </a:t>
            </a:r>
            <a:br>
              <a:rPr lang="de-DE" sz="2400" dirty="0" smtClean="0"/>
            </a:br>
            <a:r>
              <a:rPr lang="de-DE" sz="1200" dirty="0" smtClean="0"/>
              <a:t/>
            </a:r>
            <a:br>
              <a:rPr lang="de-DE" sz="1200" dirty="0" smtClean="0"/>
            </a:br>
            <a:r>
              <a:rPr lang="de-DE" sz="2400" dirty="0" smtClean="0"/>
              <a:t>z.B.  Schule </a:t>
            </a:r>
            <a:r>
              <a:rPr lang="de-DE" sz="2400" dirty="0"/>
              <a:t>unterstützt </a:t>
            </a:r>
            <a:r>
              <a:rPr lang="de-DE" sz="2400" dirty="0" smtClean="0"/>
              <a:t>TPA bei </a:t>
            </a:r>
            <a:r>
              <a:rPr lang="de-DE" sz="2400" dirty="0"/>
              <a:t>der </a:t>
            </a:r>
            <a:r>
              <a:rPr lang="de-DE" sz="2400" b="1" dirty="0"/>
              <a:t>Suche nach Praxisanleiter</a:t>
            </a:r>
            <a:r>
              <a:rPr lang="de-DE" sz="2400" dirty="0"/>
              <a:t>, wenn </a:t>
            </a:r>
            <a:r>
              <a:rPr lang="de-DE" sz="2400" dirty="0" smtClean="0"/>
              <a:t>die Praxisstelle selbst keinen </a:t>
            </a:r>
            <a:r>
              <a:rPr lang="de-DE" sz="2400" dirty="0"/>
              <a:t>hat </a:t>
            </a:r>
            <a:r>
              <a:rPr lang="de-DE" sz="2400" dirty="0" smtClean="0"/>
              <a:t/>
            </a:r>
            <a:br>
              <a:rPr lang="de-DE" sz="2400" dirty="0" smtClean="0"/>
            </a:br>
            <a:r>
              <a:rPr lang="de-DE" sz="1200" dirty="0" smtClean="0"/>
              <a:t/>
            </a:r>
            <a:br>
              <a:rPr lang="de-DE" sz="1200" dirty="0" smtClean="0"/>
            </a:br>
            <a:r>
              <a:rPr lang="de-DE" sz="2400" dirty="0" smtClean="0">
                <a:sym typeface="Wingdings" panose="05000000000000000000" pitchFamily="2" charset="2"/>
              </a:rPr>
              <a:t> z.B. wenn ambulanter Dienst als Einsatzstelle keine </a:t>
            </a:r>
            <a:br>
              <a:rPr lang="de-DE" sz="2400" dirty="0" smtClean="0">
                <a:sym typeface="Wingdings" panose="05000000000000000000" pitchFamily="2" charset="2"/>
              </a:rPr>
            </a:br>
            <a:r>
              <a:rPr lang="de-DE" sz="2400" dirty="0" smtClean="0">
                <a:sym typeface="Wingdings" panose="05000000000000000000" pitchFamily="2" charset="2"/>
              </a:rPr>
              <a:t>     eigenen Praxisanleiter mit </a:t>
            </a:r>
            <a:r>
              <a:rPr lang="de-DE" sz="2400" dirty="0" err="1" smtClean="0">
                <a:sym typeface="Wingdings" panose="05000000000000000000" pitchFamily="2" charset="2"/>
              </a:rPr>
              <a:t>Praxisanleiterquali</a:t>
            </a:r>
            <a:r>
              <a:rPr lang="de-DE" sz="2400" dirty="0" smtClean="0">
                <a:sym typeface="Wingdings" panose="05000000000000000000" pitchFamily="2" charset="2"/>
              </a:rPr>
              <a:t>. hat!</a:t>
            </a:r>
            <a:br>
              <a:rPr lang="de-DE" sz="2400" dirty="0" smtClean="0">
                <a:sym typeface="Wingdings" panose="05000000000000000000" pitchFamily="2" charset="2"/>
              </a:rPr>
            </a:br>
            <a:r>
              <a:rPr lang="de-DE" sz="1200" dirty="0" smtClean="0">
                <a:sym typeface="Wingdings" panose="05000000000000000000" pitchFamily="2" charset="2"/>
              </a:rPr>
              <a:t/>
            </a:r>
            <a:br>
              <a:rPr lang="de-DE" sz="1200" dirty="0" smtClean="0">
                <a:sym typeface="Wingdings" panose="05000000000000000000" pitchFamily="2" charset="2"/>
              </a:rPr>
            </a:br>
            <a:r>
              <a:rPr lang="de-DE" sz="2400" dirty="0" smtClean="0">
                <a:sym typeface="Wingdings" panose="05000000000000000000" pitchFamily="2" charset="2"/>
              </a:rPr>
              <a:t> Dies kann immer nur eine </a:t>
            </a:r>
            <a:r>
              <a:rPr lang="de-DE" sz="2400" b="1" dirty="0" smtClean="0">
                <a:sym typeface="Wingdings" panose="05000000000000000000" pitchFamily="2" charset="2"/>
              </a:rPr>
              <a:t>Notlösung</a:t>
            </a:r>
            <a:r>
              <a:rPr lang="de-DE" sz="2400" dirty="0" smtClean="0">
                <a:sym typeface="Wingdings" panose="05000000000000000000" pitchFamily="2" charset="2"/>
              </a:rPr>
              <a:t> sein – zumal beim</a:t>
            </a:r>
            <a:br>
              <a:rPr lang="de-DE" sz="2400" dirty="0" smtClean="0">
                <a:sym typeface="Wingdings" panose="05000000000000000000" pitchFamily="2" charset="2"/>
              </a:rPr>
            </a:br>
            <a:r>
              <a:rPr lang="de-DE" sz="2400" dirty="0" smtClean="0">
                <a:sym typeface="Wingdings" panose="05000000000000000000" pitchFamily="2" charset="2"/>
              </a:rPr>
              <a:t>     ambulanten Dienst ein Trio „auf Tour“ müsste (PFK, </a:t>
            </a:r>
            <a:br>
              <a:rPr lang="de-DE" sz="2400" dirty="0" smtClean="0">
                <a:sym typeface="Wingdings" panose="05000000000000000000" pitchFamily="2" charset="2"/>
              </a:rPr>
            </a:br>
            <a:r>
              <a:rPr lang="de-DE" sz="2400" dirty="0" smtClean="0">
                <a:sym typeface="Wingdings" panose="05000000000000000000" pitchFamily="2" charset="2"/>
              </a:rPr>
              <a:t>     Azubi + Praxisanleiter mit Berufserfahrung AD)</a:t>
            </a:r>
            <a:br>
              <a:rPr lang="de-DE" sz="2400" dirty="0" smtClean="0">
                <a:sym typeface="Wingdings" panose="05000000000000000000" pitchFamily="2" charset="2"/>
              </a:rPr>
            </a:br>
            <a:r>
              <a:rPr lang="de-DE" sz="1200" dirty="0" smtClean="0">
                <a:sym typeface="Wingdings" panose="05000000000000000000" pitchFamily="2" charset="2"/>
              </a:rPr>
              <a:t/>
            </a:r>
            <a:br>
              <a:rPr lang="de-DE" sz="1200" dirty="0" smtClean="0">
                <a:sym typeface="Wingdings" panose="05000000000000000000" pitchFamily="2" charset="2"/>
              </a:rPr>
            </a:br>
            <a:r>
              <a:rPr lang="de-DE" sz="2400" dirty="0" smtClean="0">
                <a:sym typeface="Wingdings" panose="05000000000000000000" pitchFamily="2" charset="2"/>
              </a:rPr>
              <a:t> Nicht ausgeschlossen ist, dass </a:t>
            </a:r>
            <a:r>
              <a:rPr lang="de-DE" sz="2400" dirty="0" err="1" smtClean="0">
                <a:sym typeface="Wingdings" panose="05000000000000000000" pitchFamily="2" charset="2"/>
              </a:rPr>
              <a:t>nichtstaatl</a:t>
            </a:r>
            <a:r>
              <a:rPr lang="de-DE" sz="2400" dirty="0" smtClean="0">
                <a:sym typeface="Wingdings" panose="05000000000000000000" pitchFamily="2" charset="2"/>
              </a:rPr>
              <a:t>. Schule selbst </a:t>
            </a:r>
            <a:br>
              <a:rPr lang="de-DE" sz="2400" dirty="0" smtClean="0">
                <a:sym typeface="Wingdings" panose="05000000000000000000" pitchFamily="2" charset="2"/>
              </a:rPr>
            </a:br>
            <a:r>
              <a:rPr lang="de-DE" sz="2400" dirty="0" smtClean="0">
                <a:sym typeface="Wingdings" panose="05000000000000000000" pitchFamily="2" charset="2"/>
              </a:rPr>
              <a:t>     Praxisanleiter anstellt und deren Dienstleitung anbietet</a:t>
            </a:r>
            <a:r>
              <a:rPr lang="de-DE" dirty="0" smtClean="0">
                <a:sym typeface="Wingdings" panose="05000000000000000000" pitchFamily="2" charset="2"/>
              </a:rPr>
              <a:t>.   </a:t>
            </a:r>
            <a:br>
              <a:rPr lang="de-DE" dirty="0" smtClean="0">
                <a:sym typeface="Wingdings" panose="05000000000000000000" pitchFamily="2" charset="2"/>
              </a:rPr>
            </a:br>
            <a:endParaRPr lang="de-DE" dirty="0" smtClean="0">
              <a:sym typeface="Wingdings" panose="05000000000000000000" pitchFamily="2" charset="2"/>
            </a:endParaRPr>
          </a:p>
          <a:p>
            <a:pPr marL="914400" lvl="2" indent="0">
              <a:buNone/>
            </a:pPr>
            <a:r>
              <a:rPr lang="de-DE" dirty="0" smtClean="0"/>
              <a:t/>
            </a:r>
            <a:br>
              <a:rPr lang="de-DE" dirty="0" smtClean="0"/>
            </a:br>
            <a:endParaRPr lang="de-DE" dirty="0" smtClean="0"/>
          </a:p>
        </p:txBody>
      </p:sp>
    </p:spTree>
    <p:extLst>
      <p:ext uri="{BB962C8B-B14F-4D97-AF65-F5344CB8AC3E}">
        <p14:creationId xmlns:p14="http://schemas.microsoft.com/office/powerpoint/2010/main" val="3464907264"/>
      </p:ext>
    </p:extLst>
  </p:cSld>
  <p:clrMapOvr>
    <a:masterClrMapping/>
  </p:clrMapOvr>
  <p:transition spd="slow">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a:t>Aufgabenübertragung an Schule</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48</a:t>
            </a:fld>
            <a:endParaRPr lang="de-DE" dirty="0"/>
          </a:p>
        </p:txBody>
      </p:sp>
      <p:sp>
        <p:nvSpPr>
          <p:cNvPr id="4" name="Inhaltsplatzhalter 3"/>
          <p:cNvSpPr>
            <a:spLocks noGrp="1"/>
          </p:cNvSpPr>
          <p:nvPr>
            <p:ph sz="half" idx="1"/>
          </p:nvPr>
        </p:nvSpPr>
        <p:spPr>
          <a:xfrm>
            <a:off x="276487" y="1247602"/>
            <a:ext cx="8449502" cy="5597333"/>
          </a:xfrm>
          <a:noFill/>
        </p:spPr>
        <p:txBody>
          <a:bodyPr/>
          <a:lstStyle/>
          <a:p>
            <a:pPr marL="342900" lvl="2" indent="-342900">
              <a:buFont typeface="Gill Sans Ultra Bold Condensed" panose="020B0A06020104020203" pitchFamily="34" charset="0"/>
              <a:buChar char="–"/>
            </a:pPr>
            <a:r>
              <a:rPr lang="de-DE" b="1" dirty="0"/>
              <a:t>Aufgabenübertragung – weitere </a:t>
            </a:r>
            <a:r>
              <a:rPr lang="de-DE" b="1" dirty="0" smtClean="0"/>
              <a:t>Aufgaben</a:t>
            </a:r>
            <a:br>
              <a:rPr lang="de-DE" b="1" dirty="0" smtClean="0"/>
            </a:br>
            <a:endParaRPr lang="de-DE" b="1" dirty="0" smtClean="0"/>
          </a:p>
          <a:p>
            <a:pPr marL="914400" lvl="3">
              <a:buFont typeface="Wingdings" panose="05000000000000000000" pitchFamily="2" charset="2"/>
              <a:buChar char="§"/>
            </a:pPr>
            <a:r>
              <a:rPr lang="de-DE" sz="2400" u="sng" dirty="0" smtClean="0"/>
              <a:t>Weitere Gestaltungsmöglichkeiten</a:t>
            </a:r>
            <a:r>
              <a:rPr lang="de-DE" sz="2400" dirty="0" smtClean="0"/>
              <a:t>: </a:t>
            </a:r>
            <a:br>
              <a:rPr lang="de-DE" sz="2400" dirty="0" smtClean="0"/>
            </a:br>
            <a:r>
              <a:rPr lang="de-DE" sz="2400" dirty="0" smtClean="0"/>
              <a:t/>
            </a:r>
            <a:br>
              <a:rPr lang="de-DE" sz="2400" dirty="0" smtClean="0"/>
            </a:br>
            <a:r>
              <a:rPr lang="de-DE" sz="2400" dirty="0" smtClean="0"/>
              <a:t>z.B. </a:t>
            </a:r>
            <a:r>
              <a:rPr lang="de-DE" sz="2400" dirty="0" smtClean="0">
                <a:sym typeface="Wingdings"/>
              </a:rPr>
              <a:t>Übertragung </a:t>
            </a:r>
            <a:r>
              <a:rPr lang="de-DE" sz="2400" dirty="0">
                <a:sym typeface="Wingdings"/>
              </a:rPr>
              <a:t>von </a:t>
            </a:r>
            <a:r>
              <a:rPr lang="de-DE" sz="2400" b="1" dirty="0">
                <a:sym typeface="Wingdings"/>
              </a:rPr>
              <a:t>Arbeitgeberfunktionen</a:t>
            </a:r>
            <a:r>
              <a:rPr lang="de-DE" sz="2400" dirty="0" smtClean="0">
                <a:sym typeface="Wingdings"/>
              </a:rPr>
              <a:t>?</a:t>
            </a:r>
          </a:p>
          <a:p>
            <a:pPr marL="914400" lvl="2" indent="0">
              <a:buNone/>
            </a:pPr>
            <a:r>
              <a:rPr lang="de-DE" sz="1200" dirty="0" smtClean="0">
                <a:sym typeface="Wingdings" panose="05000000000000000000" pitchFamily="2" charset="2"/>
              </a:rPr>
              <a:t/>
            </a:r>
            <a:br>
              <a:rPr lang="de-DE" sz="1200" dirty="0" smtClean="0">
                <a:sym typeface="Wingdings" panose="05000000000000000000" pitchFamily="2" charset="2"/>
              </a:rPr>
            </a:br>
            <a:r>
              <a:rPr lang="de-DE" dirty="0" smtClean="0">
                <a:sym typeface="Wingdings" panose="05000000000000000000" pitchFamily="2" charset="2"/>
              </a:rPr>
              <a:t> Wird nur selten gewünscht sein, ist aber bei Schulen in</a:t>
            </a:r>
            <a:br>
              <a:rPr lang="de-DE" dirty="0" smtClean="0">
                <a:sym typeface="Wingdings" panose="05000000000000000000" pitchFamily="2" charset="2"/>
              </a:rPr>
            </a:br>
            <a:r>
              <a:rPr lang="de-DE" dirty="0" smtClean="0">
                <a:sym typeface="Wingdings" panose="05000000000000000000" pitchFamily="2" charset="2"/>
              </a:rPr>
              <a:t>      nichtstaatlicher Trägerschaft möglich</a:t>
            </a:r>
            <a:br>
              <a:rPr lang="de-DE" dirty="0" smtClean="0">
                <a:sym typeface="Wingdings" panose="05000000000000000000" pitchFamily="2" charset="2"/>
              </a:rPr>
            </a:br>
            <a:r>
              <a:rPr lang="de-DE" sz="1200" dirty="0" smtClean="0">
                <a:sym typeface="Wingdings" panose="05000000000000000000" pitchFamily="2" charset="2"/>
              </a:rPr>
              <a:t/>
            </a:r>
            <a:br>
              <a:rPr lang="de-DE" sz="1200" dirty="0" smtClean="0">
                <a:sym typeface="Wingdings" panose="05000000000000000000" pitchFamily="2" charset="2"/>
              </a:rPr>
            </a:br>
            <a:r>
              <a:rPr lang="de-DE" dirty="0" smtClean="0">
                <a:sym typeface="Wingdings" panose="05000000000000000000" pitchFamily="2" charset="2"/>
              </a:rPr>
              <a:t> In diesem Fall müssen im Kooperationsvertrag </a:t>
            </a:r>
            <a:br>
              <a:rPr lang="de-DE" dirty="0" smtClean="0">
                <a:sym typeface="Wingdings" panose="05000000000000000000" pitchFamily="2" charset="2"/>
              </a:rPr>
            </a:br>
            <a:r>
              <a:rPr lang="de-DE" dirty="0" smtClean="0">
                <a:sym typeface="Wingdings" panose="05000000000000000000" pitchFamily="2" charset="2"/>
              </a:rPr>
              <a:t>     zusätzliche Regelungen getroffen werden:</a:t>
            </a:r>
            <a:br>
              <a:rPr lang="de-DE" dirty="0" smtClean="0">
                <a:sym typeface="Wingdings" panose="05000000000000000000" pitchFamily="2" charset="2"/>
              </a:rPr>
            </a:br>
            <a:r>
              <a:rPr lang="de-DE" sz="1200" dirty="0" smtClean="0">
                <a:sym typeface="Wingdings" panose="05000000000000000000" pitchFamily="2" charset="2"/>
              </a:rPr>
              <a:t> </a:t>
            </a:r>
            <a:r>
              <a:rPr lang="de-DE" dirty="0" smtClean="0">
                <a:sym typeface="Wingdings" panose="05000000000000000000" pitchFamily="2" charset="2"/>
              </a:rPr>
              <a:t/>
            </a:r>
            <a:br>
              <a:rPr lang="de-DE" dirty="0" smtClean="0">
                <a:sym typeface="Wingdings" panose="05000000000000000000" pitchFamily="2" charset="2"/>
              </a:rPr>
            </a:br>
            <a:r>
              <a:rPr lang="de-DE" dirty="0" smtClean="0">
                <a:sym typeface="Wingdings" panose="05000000000000000000" pitchFamily="2" charset="2"/>
              </a:rPr>
              <a:t>	z.B. zur  Auszahlung der Ausbildungsvergütung</a:t>
            </a:r>
            <a:br>
              <a:rPr lang="de-DE" dirty="0" smtClean="0">
                <a:sym typeface="Wingdings" panose="05000000000000000000" pitchFamily="2" charset="2"/>
              </a:rPr>
            </a:br>
            <a:r>
              <a:rPr lang="de-DE" dirty="0" smtClean="0">
                <a:sym typeface="Wingdings" panose="05000000000000000000" pitchFamily="2" charset="2"/>
              </a:rPr>
              <a:t>	z.B. zum Weisungsrecht gegenüber Azubi</a:t>
            </a:r>
          </a:p>
          <a:p>
            <a:pPr marL="914400" lvl="2" indent="0">
              <a:buNone/>
            </a:pPr>
            <a:r>
              <a:rPr lang="de-DE" dirty="0" smtClean="0"/>
              <a:t/>
            </a:r>
            <a:br>
              <a:rPr lang="de-DE" dirty="0" smtClean="0"/>
            </a:br>
            <a:endParaRPr lang="de-DE" dirty="0" smtClean="0"/>
          </a:p>
        </p:txBody>
      </p:sp>
    </p:spTree>
    <p:extLst>
      <p:ext uri="{BB962C8B-B14F-4D97-AF65-F5344CB8AC3E}">
        <p14:creationId xmlns:p14="http://schemas.microsoft.com/office/powerpoint/2010/main" val="3307756927"/>
      </p:ext>
    </p:extLst>
  </p:cSld>
  <p:clrMapOvr>
    <a:masterClrMapping/>
  </p:clrMapOvr>
  <p:transition spd="slow">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a:t>Aufgabenübertragung </a:t>
            </a:r>
            <a:r>
              <a:rPr lang="de-DE" sz="3600" b="1" dirty="0" smtClean="0"/>
              <a:t>an Schule</a:t>
            </a:r>
            <a:endParaRPr lang="de-DE" sz="3600" b="1"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49</a:t>
            </a:fld>
            <a:endParaRPr lang="de-DE"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r>
              <a:rPr lang="de-DE" b="1" dirty="0" smtClean="0"/>
              <a:t>Vergütungsregelung bei Aufgabenübertragung:</a:t>
            </a:r>
            <a:br>
              <a:rPr lang="de-DE" b="1" dirty="0" smtClean="0"/>
            </a:br>
            <a:endParaRPr lang="de-DE" sz="600" b="1" dirty="0"/>
          </a:p>
          <a:p>
            <a:pPr marL="0" lvl="2" indent="0">
              <a:buNone/>
            </a:pPr>
            <a:endParaRPr lang="de-DE" sz="800" b="1" dirty="0" smtClean="0"/>
          </a:p>
          <a:p>
            <a:pPr marL="914400" lvl="3">
              <a:buFont typeface="Wingdings" panose="05000000000000000000" pitchFamily="2" charset="2"/>
              <a:buChar char="§"/>
            </a:pPr>
            <a:r>
              <a:rPr lang="de-DE" sz="2400" dirty="0" smtClean="0"/>
              <a:t>Eine Aufgabenübertragung wird regelmäßig </a:t>
            </a:r>
            <a:br>
              <a:rPr lang="de-DE" sz="2400" dirty="0" smtClean="0"/>
            </a:br>
            <a:r>
              <a:rPr lang="de-DE" sz="2400" dirty="0" smtClean="0"/>
              <a:t>mit der Vereinbarung einer Vergütung einhergehen.</a:t>
            </a:r>
            <a:br>
              <a:rPr lang="de-DE" sz="2400" dirty="0" smtClean="0"/>
            </a:br>
            <a:endParaRPr lang="de-DE" sz="2400" dirty="0" smtClean="0"/>
          </a:p>
          <a:p>
            <a:pPr marL="914400" lvl="3">
              <a:buFont typeface="Wingdings" panose="05000000000000000000" pitchFamily="2" charset="2"/>
              <a:buChar char="§"/>
            </a:pPr>
            <a:r>
              <a:rPr lang="de-DE" sz="2400" dirty="0" smtClean="0"/>
              <a:t>Vergütungshöhe + -struktur sind Verhandlungssache.</a:t>
            </a:r>
            <a:br>
              <a:rPr lang="de-DE" sz="2400" dirty="0" smtClean="0"/>
            </a:br>
            <a:r>
              <a:rPr lang="de-DE" sz="2400" dirty="0" smtClean="0"/>
              <a:t> </a:t>
            </a:r>
          </a:p>
          <a:p>
            <a:pPr marL="914400" lvl="3">
              <a:buFont typeface="Wingdings" panose="05000000000000000000" pitchFamily="2" charset="2"/>
              <a:buChar char="§"/>
            </a:pPr>
            <a:r>
              <a:rPr lang="de-DE" sz="2400" dirty="0" smtClean="0"/>
              <a:t>Die </a:t>
            </a:r>
            <a:r>
              <a:rPr lang="de-DE" sz="2400" dirty="0"/>
              <a:t>Formulierungshilfen enthalten einen </a:t>
            </a:r>
            <a:r>
              <a:rPr lang="de-DE" sz="2400" dirty="0" smtClean="0"/>
              <a:t>Platzhalter (Pauschale </a:t>
            </a:r>
            <a:r>
              <a:rPr lang="de-DE" sz="2400" dirty="0"/>
              <a:t>von ... </a:t>
            </a:r>
            <a:r>
              <a:rPr lang="de-DE" sz="2400" dirty="0" smtClean="0"/>
              <a:t>EUR). Möglich </a:t>
            </a:r>
            <a:r>
              <a:rPr lang="de-DE" sz="2400" dirty="0"/>
              <a:t>ist auch </a:t>
            </a:r>
            <a:r>
              <a:rPr lang="de-DE" sz="2400" dirty="0" smtClean="0"/>
              <a:t>... EUR/Azubi.</a:t>
            </a:r>
            <a:br>
              <a:rPr lang="de-DE" sz="2400" dirty="0" smtClean="0"/>
            </a:br>
            <a:r>
              <a:rPr lang="de-DE" sz="1200" dirty="0" smtClean="0"/>
              <a:t/>
            </a:r>
            <a:br>
              <a:rPr lang="de-DE" sz="1200" dirty="0" smtClean="0"/>
            </a:br>
            <a:r>
              <a:rPr lang="de-DE" sz="2400" dirty="0" smtClean="0"/>
              <a:t>Wird ein Fixbetrag festgelegt, könnte er z.B.  </a:t>
            </a:r>
            <a:r>
              <a:rPr lang="de-DE" sz="2400" dirty="0"/>
              <a:t>a</a:t>
            </a:r>
            <a:r>
              <a:rPr lang="de-DE" sz="2400" dirty="0" smtClean="0"/>
              <a:t>nalog zur Ausgleichszuweisung dynamisiert werden. Möglich wäre auch Vergütung in Form eines Bruchteils der Ausgleichs-zuweisung.</a:t>
            </a:r>
            <a:endParaRPr lang="de-DE" sz="2400"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1771" y="1316354"/>
            <a:ext cx="1676400"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0852844"/>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a:t>Vertragsbeziehungen</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5</a:t>
            </a:fld>
            <a:endParaRPr lang="de-DE" dirty="0"/>
          </a:p>
        </p:txBody>
      </p:sp>
      <p:sp>
        <p:nvSpPr>
          <p:cNvPr id="4" name="Inhaltsplatzhalter 3"/>
          <p:cNvSpPr>
            <a:spLocks noGrp="1"/>
          </p:cNvSpPr>
          <p:nvPr>
            <p:ph sz="half" idx="1"/>
          </p:nvPr>
        </p:nvSpPr>
        <p:spPr>
          <a:xfrm>
            <a:off x="391886" y="1182288"/>
            <a:ext cx="8451668" cy="5205445"/>
          </a:xfrm>
        </p:spPr>
        <p:txBody>
          <a:bodyPr/>
          <a:lstStyle/>
          <a:p>
            <a:pPr marL="0" indent="0">
              <a:buNone/>
            </a:pPr>
            <a:endParaRPr lang="de-DE" sz="1200" b="1" dirty="0" smtClean="0"/>
          </a:p>
          <a:p>
            <a:r>
              <a:rPr lang="de-DE" b="1" dirty="0" smtClean="0"/>
              <a:t>Was ändert sich mit der neuen Ausbildung?</a:t>
            </a:r>
            <a:r>
              <a:rPr lang="de-DE" dirty="0" smtClean="0"/>
              <a:t/>
            </a:r>
            <a:br>
              <a:rPr lang="de-DE" dirty="0" smtClean="0"/>
            </a:br>
            <a:endParaRPr lang="de-DE" sz="1800" dirty="0" smtClean="0"/>
          </a:p>
          <a:p>
            <a:pPr lvl="1"/>
            <a:r>
              <a:rPr lang="de-DE" dirty="0" smtClean="0"/>
              <a:t>Kooperationsverträge müssen </a:t>
            </a:r>
            <a:r>
              <a:rPr lang="de-DE" b="1" dirty="0" smtClean="0"/>
              <a:t>schriftlich</a:t>
            </a:r>
            <a:r>
              <a:rPr lang="de-DE" dirty="0" smtClean="0"/>
              <a:t> sein.</a:t>
            </a:r>
            <a:br>
              <a:rPr lang="de-DE" dirty="0" smtClean="0"/>
            </a:br>
            <a:endParaRPr lang="de-DE" sz="1200" dirty="0" smtClean="0"/>
          </a:p>
          <a:p>
            <a:pPr lvl="1"/>
            <a:r>
              <a:rPr lang="de-DE" dirty="0" smtClean="0"/>
              <a:t>TPA braucht </a:t>
            </a:r>
            <a:r>
              <a:rPr lang="de-DE" b="1" dirty="0" smtClean="0"/>
              <a:t>schriftliche Zustimmung </a:t>
            </a:r>
            <a:r>
              <a:rPr lang="de-DE" dirty="0" smtClean="0"/>
              <a:t>der Schule für Wirksamkeit des Ausbildungsvertrags</a:t>
            </a:r>
          </a:p>
          <a:p>
            <a:pPr lvl="1"/>
            <a:endParaRPr lang="de-DE" sz="1200" dirty="0" smtClean="0"/>
          </a:p>
          <a:p>
            <a:pPr lvl="1"/>
            <a:r>
              <a:rPr lang="de-DE" dirty="0" smtClean="0"/>
              <a:t>Wenn Schule nicht den vom Azubi gewählten spezialisierten Abschluss anbietet: TPA muss </a:t>
            </a:r>
            <a:r>
              <a:rPr lang="de-DE" b="1" dirty="0" smtClean="0"/>
              <a:t>Vertrag mit weiterer Schule </a:t>
            </a:r>
            <a:r>
              <a:rPr lang="de-DE" dirty="0" smtClean="0"/>
              <a:t>abschließen, die diesen Abschluss anbietet. </a:t>
            </a:r>
            <a:br>
              <a:rPr lang="de-DE" dirty="0" smtClean="0"/>
            </a:br>
            <a:endParaRPr lang="de-DE" sz="1200" dirty="0" smtClean="0"/>
          </a:p>
          <a:p>
            <a:pPr lvl="1"/>
            <a:r>
              <a:rPr lang="de-DE" dirty="0" smtClean="0"/>
              <a:t>Fünf Pflichteinsatzbereiche: </a:t>
            </a:r>
            <a:r>
              <a:rPr lang="de-DE" dirty="0"/>
              <a:t>TPA benötigt i.d.R. </a:t>
            </a:r>
            <a:r>
              <a:rPr lang="de-DE" b="1" dirty="0"/>
              <a:t>mehr Kooperationspartner</a:t>
            </a:r>
            <a:r>
              <a:rPr lang="de-DE" dirty="0"/>
              <a:t> für die Praxiseinsätze als bislang.</a:t>
            </a:r>
            <a:endParaRPr lang="de-DE" dirty="0" smtClean="0"/>
          </a:p>
        </p:txBody>
      </p:sp>
    </p:spTree>
    <p:extLst>
      <p:ext uri="{BB962C8B-B14F-4D97-AF65-F5344CB8AC3E}">
        <p14:creationId xmlns:p14="http://schemas.microsoft.com/office/powerpoint/2010/main" val="2520749426"/>
      </p:ext>
    </p:extLst>
  </p:cSld>
  <p:clrMapOvr>
    <a:masterClrMapping/>
  </p:clrMapOvr>
  <p:transition spd="slow">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a:t>Aufgabenübertragung </a:t>
            </a:r>
            <a:r>
              <a:rPr lang="de-DE" sz="3600" b="1" dirty="0" smtClean="0"/>
              <a:t>an Schule</a:t>
            </a:r>
            <a:endParaRPr lang="de-DE" sz="3600" b="1" dirty="0"/>
          </a:p>
        </p:txBody>
      </p:sp>
      <p:sp>
        <p:nvSpPr>
          <p:cNvPr id="4" name="Inhaltsplatzhalter 3"/>
          <p:cNvSpPr>
            <a:spLocks noGrp="1"/>
          </p:cNvSpPr>
          <p:nvPr>
            <p:ph sz="half" idx="1"/>
          </p:nvPr>
        </p:nvSpPr>
        <p:spPr>
          <a:xfrm>
            <a:off x="276487" y="1195350"/>
            <a:ext cx="8580130" cy="5597333"/>
          </a:xfrm>
          <a:noFill/>
        </p:spPr>
        <p:txBody>
          <a:bodyPr/>
          <a:lstStyle/>
          <a:p>
            <a:pPr marL="342900" lvl="2" indent="-342900">
              <a:buFont typeface="Gill Sans Ultra Bold Condensed" panose="020B0A06020104020203" pitchFamily="34" charset="0"/>
              <a:buChar char="–"/>
            </a:pPr>
            <a:r>
              <a:rPr lang="de-DE" b="1" dirty="0" smtClean="0"/>
              <a:t>Vertragsfreiheit bezüglich Aufgabenübertragung:</a:t>
            </a:r>
            <a:br>
              <a:rPr lang="de-DE" b="1" dirty="0" smtClean="0"/>
            </a:br>
            <a:r>
              <a:rPr lang="de-DE" sz="1200" b="1" dirty="0" smtClean="0"/>
              <a:t/>
            </a:r>
            <a:br>
              <a:rPr lang="de-DE" sz="1200" b="1" dirty="0" smtClean="0"/>
            </a:br>
            <a:endParaRPr lang="de-DE" sz="600" b="1" dirty="0" smtClean="0"/>
          </a:p>
          <a:p>
            <a:pPr marL="914400" lvl="3">
              <a:buFont typeface="Wingdings" panose="05000000000000000000" pitchFamily="2" charset="2"/>
              <a:buChar char="§"/>
              <a:tabLst>
                <a:tab pos="1254125" algn="l"/>
              </a:tabLst>
            </a:pPr>
            <a:r>
              <a:rPr lang="de-DE" sz="2400" dirty="0" smtClean="0"/>
              <a:t>Die Schule kann mit unterschiedlichen TPA unterschiedliche Regelungen vereinbaren. </a:t>
            </a:r>
            <a:br>
              <a:rPr lang="de-DE" sz="2400" dirty="0" smtClean="0"/>
            </a:br>
            <a:endParaRPr lang="de-DE" sz="1200" dirty="0" smtClean="0"/>
          </a:p>
          <a:p>
            <a:pPr marL="914400" lvl="3">
              <a:buFont typeface="Wingdings" panose="05000000000000000000" pitchFamily="2" charset="2"/>
              <a:buChar char="§"/>
              <a:tabLst>
                <a:tab pos="1254125" algn="l"/>
              </a:tabLst>
            </a:pPr>
            <a:r>
              <a:rPr lang="de-DE" sz="2400" dirty="0" smtClean="0"/>
              <a:t>Kann Schule Aufgabenübertragung zur Voraussetzung für den Abschluss des Schulvertrags machen?</a:t>
            </a:r>
            <a:br>
              <a:rPr lang="de-DE" sz="2400" dirty="0" smtClean="0"/>
            </a:br>
            <a:r>
              <a:rPr lang="de-DE" sz="800" dirty="0" smtClean="0"/>
              <a:t/>
            </a:r>
            <a:br>
              <a:rPr lang="de-DE" sz="800" dirty="0" smtClean="0"/>
            </a:br>
            <a:r>
              <a:rPr lang="de-DE" sz="2400" u="sng" dirty="0" smtClean="0"/>
              <a:t>Staatliche Schule</a:t>
            </a:r>
            <a:r>
              <a:rPr lang="de-DE" sz="2400" dirty="0" smtClean="0"/>
              <a:t>: Wäre nicht mit der Daseinsvorsorge-aufgabe der Schule vereinbar, Kontrahierungszwang. </a:t>
            </a:r>
            <a:br>
              <a:rPr lang="de-DE" sz="2400" dirty="0" smtClean="0"/>
            </a:br>
            <a:r>
              <a:rPr lang="de-DE" sz="1200" dirty="0" smtClean="0"/>
              <a:t/>
            </a:r>
            <a:br>
              <a:rPr lang="de-DE" sz="1200" dirty="0" smtClean="0"/>
            </a:br>
            <a:r>
              <a:rPr lang="de-DE" sz="2400" u="sng" dirty="0" smtClean="0"/>
              <a:t>Nichtstaatliche Schulen</a:t>
            </a:r>
            <a:r>
              <a:rPr lang="de-DE" sz="2400" dirty="0" smtClean="0"/>
              <a:t>: Diese unterliegen keinem Kontrahierungszwang, daher wohl faktische Steuerungsmöglichkeiten, sich bevorzugt TPA als Partner zu suchen, die bei einem bestimmten Aufgabenprofil mitmachen. </a:t>
            </a:r>
            <a:endParaRPr lang="de-DE" sz="2400" i="1" dirty="0" smtClean="0">
              <a:sym typeface="Wingdings"/>
            </a:endParaRP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50</a:t>
            </a:fld>
            <a:endParaRPr lang="de-DE" dirty="0"/>
          </a:p>
        </p:txBody>
      </p:sp>
    </p:spTree>
    <p:extLst>
      <p:ext uri="{BB962C8B-B14F-4D97-AF65-F5344CB8AC3E}">
        <p14:creationId xmlns:p14="http://schemas.microsoft.com/office/powerpoint/2010/main" val="700604116"/>
      </p:ext>
    </p:extLst>
  </p:cSld>
  <p:clrMapOvr>
    <a:masterClrMapping/>
  </p:clrMapOvr>
  <p:transition spd="slow">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Kooperationsverträge Praxisstellen </a:t>
            </a:r>
            <a:endParaRPr lang="de-DE" sz="3200" b="1"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endParaRPr lang="de-DE" b="1" dirty="0" smtClean="0"/>
          </a:p>
          <a:p>
            <a:pPr marL="342900" lvl="2" indent="-342900">
              <a:buFont typeface="Gill Sans Ultra Bold Condensed" panose="020B0A06020104020203" pitchFamily="34" charset="0"/>
              <a:buChar char="–"/>
            </a:pPr>
            <a:endParaRPr lang="de-DE" b="1" dirty="0"/>
          </a:p>
          <a:p>
            <a:pPr marL="342900" lvl="2" indent="-342900">
              <a:buFont typeface="Gill Sans Ultra Bold Condensed" panose="020B0A06020104020203" pitchFamily="34" charset="0"/>
              <a:buChar char="–"/>
            </a:pPr>
            <a:endParaRPr lang="de-DE" b="1" dirty="0" smtClean="0"/>
          </a:p>
          <a:p>
            <a:pPr marL="342900" lvl="2" indent="-342900">
              <a:buFont typeface="Gill Sans Ultra Bold Condensed" panose="020B0A06020104020203" pitchFamily="34" charset="0"/>
              <a:buChar char="–"/>
            </a:pPr>
            <a:endParaRPr lang="de-DE" b="1" dirty="0"/>
          </a:p>
          <a:p>
            <a:pPr marL="342900" lvl="2" indent="-342900">
              <a:buFont typeface="Gill Sans Ultra Bold Condensed" panose="020B0A06020104020203" pitchFamily="34" charset="0"/>
              <a:buChar char="–"/>
            </a:pPr>
            <a:endParaRPr lang="de-DE" b="1" dirty="0" smtClean="0"/>
          </a:p>
          <a:p>
            <a:pPr marL="342900" lvl="2" indent="-342900">
              <a:buFont typeface="Gill Sans Ultra Bold Condensed" panose="020B0A06020104020203" pitchFamily="34" charset="0"/>
              <a:buChar char="–"/>
            </a:pPr>
            <a:r>
              <a:rPr lang="de-DE" dirty="0" smtClean="0"/>
              <a:t>Praktisch alle TPA werden Kooperationsverträge mit anderen Trägern über Praxiseinsatzstellen abschließen müssen.</a:t>
            </a:r>
            <a:br>
              <a:rPr lang="de-DE" dirty="0" smtClean="0"/>
            </a:br>
            <a:endParaRPr lang="de-DE" sz="1200" dirty="0" smtClean="0"/>
          </a:p>
          <a:p>
            <a:pPr marL="342900" lvl="2" indent="-342900">
              <a:buFont typeface="Gill Sans Ultra Bold Condensed" panose="020B0A06020104020203" pitchFamily="34" charset="0"/>
              <a:buChar char="–"/>
            </a:pPr>
            <a:r>
              <a:rPr lang="de-DE" dirty="0" smtClean="0"/>
              <a:t>Zwei Vertragskonstellationen: </a:t>
            </a:r>
            <a:br>
              <a:rPr lang="de-DE" dirty="0" smtClean="0"/>
            </a:br>
            <a:endParaRPr lang="de-DE" sz="1200" dirty="0" smtClean="0"/>
          </a:p>
          <a:p>
            <a:pPr marL="914400" lvl="3">
              <a:buFont typeface="Wingdings" panose="05000000000000000000" pitchFamily="2" charset="2"/>
              <a:buChar char="§"/>
            </a:pPr>
            <a:r>
              <a:rPr lang="de-DE" sz="2400" dirty="0" smtClean="0"/>
              <a:t>Träger der Praxisstelle bildet </a:t>
            </a:r>
            <a:r>
              <a:rPr lang="de-DE" sz="2400" b="1" dirty="0" smtClean="0"/>
              <a:t>selbst nicht aus</a:t>
            </a:r>
          </a:p>
          <a:p>
            <a:pPr marL="914400" lvl="3">
              <a:buFont typeface="Wingdings" panose="05000000000000000000" pitchFamily="2" charset="2"/>
              <a:buChar char="§"/>
            </a:pPr>
            <a:r>
              <a:rPr lang="de-DE" sz="2400" dirty="0" smtClean="0"/>
              <a:t>Zwei TPA </a:t>
            </a:r>
            <a:r>
              <a:rPr lang="de-DE" sz="2400" b="1" dirty="0" smtClean="0"/>
              <a:t>tauschen</a:t>
            </a:r>
            <a:r>
              <a:rPr lang="de-DE" sz="2400" dirty="0" smtClean="0"/>
              <a:t> Azubis aus. </a:t>
            </a:r>
            <a:endParaRPr lang="de-DE" sz="2400" i="1" dirty="0" smtClean="0">
              <a:sym typeface="Wingdings"/>
            </a:endParaRP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51</a:t>
            </a:fld>
            <a:endParaRPr lang="de-DE"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034" y="1468099"/>
            <a:ext cx="8697841" cy="17638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4786491"/>
      </p:ext>
    </p:extLst>
  </p:cSld>
  <p:clrMapOvr>
    <a:masterClrMapping/>
  </p:clrMapOvr>
  <p:transition spd="slow">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Geeignete Praxiseinsatzstellen</a:t>
            </a:r>
            <a:endParaRPr lang="de-DE" sz="3200" b="1"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endParaRPr lang="de-DE" dirty="0" smtClean="0"/>
          </a:p>
          <a:p>
            <a:pPr marL="342900" lvl="2" indent="-342900">
              <a:buFont typeface="Gill Sans Ultra Bold Condensed" panose="020B0A06020104020203" pitchFamily="34" charset="0"/>
              <a:buChar char="–"/>
            </a:pPr>
            <a:r>
              <a:rPr lang="de-DE" b="1" dirty="0" smtClean="0"/>
              <a:t>Pädiatrie-Pflichteinsatz</a:t>
            </a:r>
            <a:r>
              <a:rPr lang="de-DE" dirty="0" smtClean="0"/>
              <a:t>: </a:t>
            </a:r>
          </a:p>
          <a:p>
            <a:pPr marL="114300" lvl="2" indent="0">
              <a:buNone/>
            </a:pPr>
            <a:endParaRPr lang="de-DE" sz="1200" dirty="0" smtClean="0"/>
          </a:p>
          <a:p>
            <a:pPr lvl="1"/>
            <a:r>
              <a:rPr lang="de-DE" dirty="0"/>
              <a:t>SM und KM </a:t>
            </a:r>
            <a:r>
              <a:rPr lang="de-DE" dirty="0" smtClean="0"/>
              <a:t>haben eine </a:t>
            </a:r>
            <a:r>
              <a:rPr lang="de-DE" b="1" dirty="0" smtClean="0"/>
              <a:t>Positivliste </a:t>
            </a:r>
            <a:r>
              <a:rPr lang="de-DE" dirty="0" smtClean="0"/>
              <a:t>veröffentlicht, </a:t>
            </a:r>
            <a:r>
              <a:rPr lang="de-DE" dirty="0"/>
              <a:t>welche Einrichtungen als Praxisstelle geeignet erachtet werden </a:t>
            </a:r>
            <a:r>
              <a:rPr lang="de-DE" dirty="0" smtClean="0"/>
              <a:t/>
            </a:r>
            <a:br>
              <a:rPr lang="de-DE" dirty="0" smtClean="0"/>
            </a:br>
            <a:endParaRPr lang="de-DE" sz="1200" dirty="0" smtClean="0"/>
          </a:p>
          <a:p>
            <a:pPr lvl="1"/>
            <a:r>
              <a:rPr lang="de-DE" dirty="0" smtClean="0"/>
              <a:t>Der </a:t>
            </a:r>
            <a:r>
              <a:rPr lang="de-DE" dirty="0"/>
              <a:t>Pflichteinsatz </a:t>
            </a:r>
            <a:r>
              <a:rPr lang="de-DE" dirty="0" smtClean="0"/>
              <a:t>muss den Azubi altersgruppenspezifische </a:t>
            </a:r>
            <a:r>
              <a:rPr lang="de-DE" dirty="0"/>
              <a:t>Besonderheiten </a:t>
            </a:r>
            <a:r>
              <a:rPr lang="de-DE" dirty="0" smtClean="0"/>
              <a:t>vermitteln können, insbes.:</a:t>
            </a:r>
            <a:r>
              <a:rPr lang="de-DE" sz="1200" dirty="0"/>
              <a:t> </a:t>
            </a:r>
            <a:r>
              <a:rPr lang="de-DE" sz="1200" dirty="0" smtClean="0"/>
              <a:t/>
            </a:r>
            <a:br>
              <a:rPr lang="de-DE" sz="1200" dirty="0" smtClean="0"/>
            </a:br>
            <a:endParaRPr lang="de-DE" sz="800" dirty="0"/>
          </a:p>
          <a:p>
            <a:pPr lvl="2"/>
            <a:r>
              <a:rPr lang="de-DE" dirty="0" smtClean="0"/>
              <a:t>Interaktion mit </a:t>
            </a:r>
            <a:r>
              <a:rPr lang="de-DE" dirty="0"/>
              <a:t>Kinder und Jugendlichen</a:t>
            </a:r>
          </a:p>
          <a:p>
            <a:pPr lvl="2"/>
            <a:r>
              <a:rPr lang="de-DE" dirty="0" smtClean="0"/>
              <a:t>Interaktion </a:t>
            </a:r>
            <a:r>
              <a:rPr lang="de-DE" dirty="0"/>
              <a:t>mit Betreuenden/Bezugspersonen </a:t>
            </a:r>
            <a:endParaRPr lang="de-DE" dirty="0" smtClean="0"/>
          </a:p>
          <a:p>
            <a:pPr lvl="2"/>
            <a:r>
              <a:rPr lang="de-DE" dirty="0" smtClean="0"/>
              <a:t>Entwicklung </a:t>
            </a:r>
            <a:r>
              <a:rPr lang="de-DE" dirty="0"/>
              <a:t>von Kindern und Jugendlichen. </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52</a:t>
            </a:fld>
            <a:endParaRPr lang="de-DE" dirty="0"/>
          </a:p>
        </p:txBody>
      </p:sp>
    </p:spTree>
    <p:extLst>
      <p:ext uri="{BB962C8B-B14F-4D97-AF65-F5344CB8AC3E}">
        <p14:creationId xmlns:p14="http://schemas.microsoft.com/office/powerpoint/2010/main" val="2918529073"/>
      </p:ext>
    </p:extLst>
  </p:cSld>
  <p:clrMapOvr>
    <a:masterClrMapping/>
  </p:clrMapOvr>
  <p:transition spd="slow">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Geeignete Praxiseinsatzstellen</a:t>
            </a:r>
            <a:endParaRPr lang="de-DE" sz="3200" b="1"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endParaRPr lang="de-DE" dirty="0" smtClean="0"/>
          </a:p>
          <a:p>
            <a:pPr lvl="1"/>
            <a:r>
              <a:rPr lang="de-DE" dirty="0" smtClean="0"/>
              <a:t>Laut Liste werden für </a:t>
            </a:r>
            <a:r>
              <a:rPr lang="de-DE" dirty="0" err="1" smtClean="0"/>
              <a:t>Pädiatrieeinsatz</a:t>
            </a:r>
            <a:r>
              <a:rPr lang="de-DE" dirty="0" smtClean="0"/>
              <a:t> generell geeignet sein:</a:t>
            </a:r>
            <a:br>
              <a:rPr lang="de-DE" dirty="0" smtClean="0"/>
            </a:br>
            <a:endParaRPr lang="de-DE" sz="1200" dirty="0" smtClean="0"/>
          </a:p>
          <a:p>
            <a:pPr lvl="2"/>
            <a:r>
              <a:rPr lang="de-DE" dirty="0" smtClean="0"/>
              <a:t>Pädiatrische Kliniken/Abteilungen, Geburtshilfe, Wochenstation, Sozialpädiatrische Zentren</a:t>
            </a:r>
          </a:p>
          <a:p>
            <a:pPr lvl="2"/>
            <a:r>
              <a:rPr lang="de-DE" dirty="0" smtClean="0"/>
              <a:t>Auch Krankenhausabteilungen, die die Vermittlung altersgruppenspezifischer Besonderheiten </a:t>
            </a:r>
            <a:r>
              <a:rPr lang="de-DE" b="1" dirty="0" smtClean="0"/>
              <a:t>sicherstellen </a:t>
            </a:r>
            <a:r>
              <a:rPr lang="de-DE" dirty="0" smtClean="0"/>
              <a:t>können</a:t>
            </a:r>
          </a:p>
          <a:p>
            <a:pPr lvl="2"/>
            <a:r>
              <a:rPr lang="de-DE" dirty="0" smtClean="0"/>
              <a:t> Rehakliniken mit Angeboten für Kinder/Jugendliche</a:t>
            </a:r>
          </a:p>
          <a:p>
            <a:pPr lvl="2"/>
            <a:r>
              <a:rPr lang="de-DE" dirty="0" smtClean="0"/>
              <a:t>ambulante Kinderkrankenpflegedienste, Kinderkrankenpflege in Wohngruppen</a:t>
            </a:r>
          </a:p>
          <a:p>
            <a:pPr lvl="2"/>
            <a:r>
              <a:rPr lang="de-DE" dirty="0" smtClean="0"/>
              <a:t>Stationäre Pflegeeinrichtungen für heimbeatmete Kinder/Jugendliche</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53</a:t>
            </a:fld>
            <a:endParaRPr lang="de-DE" dirty="0"/>
          </a:p>
        </p:txBody>
      </p:sp>
    </p:spTree>
    <p:extLst>
      <p:ext uri="{BB962C8B-B14F-4D97-AF65-F5344CB8AC3E}">
        <p14:creationId xmlns:p14="http://schemas.microsoft.com/office/powerpoint/2010/main" val="4278293719"/>
      </p:ext>
    </p:extLst>
  </p:cSld>
  <p:clrMapOvr>
    <a:masterClrMapping/>
  </p:clrMapOvr>
  <p:transition spd="slow">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Geeignete Praxiseinsatzstellen</a:t>
            </a:r>
            <a:endParaRPr lang="de-DE" sz="3200" b="1"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endParaRPr lang="de-DE" dirty="0" smtClean="0"/>
          </a:p>
          <a:p>
            <a:pPr lvl="1"/>
            <a:r>
              <a:rPr lang="de-DE" dirty="0"/>
              <a:t>Für </a:t>
            </a:r>
            <a:r>
              <a:rPr lang="de-DE" dirty="0" err="1"/>
              <a:t>Pädiatrieeinsatz</a:t>
            </a:r>
            <a:r>
              <a:rPr lang="de-DE" dirty="0"/>
              <a:t> generell geeignet </a:t>
            </a:r>
            <a:r>
              <a:rPr lang="de-DE" dirty="0" smtClean="0"/>
              <a:t>(Forts.):</a:t>
            </a:r>
            <a:br>
              <a:rPr lang="de-DE" dirty="0" smtClean="0"/>
            </a:br>
            <a:endParaRPr lang="de-DE" dirty="0" smtClean="0"/>
          </a:p>
          <a:p>
            <a:pPr lvl="2"/>
            <a:r>
              <a:rPr lang="de-DE" dirty="0" smtClean="0"/>
              <a:t>Einrichtungen der Jugendhilfe mit Pflegefachkraft (PFK)</a:t>
            </a:r>
          </a:p>
          <a:p>
            <a:pPr lvl="2"/>
            <a:r>
              <a:rPr lang="de-DE" dirty="0" smtClean="0"/>
              <a:t>Sonderpädagogische Bildungs- und Beratungszentren mit PFK , einschl. sonderpädagogische Kindergärten</a:t>
            </a:r>
          </a:p>
          <a:p>
            <a:pPr lvl="2"/>
            <a:r>
              <a:rPr lang="de-DE" dirty="0" smtClean="0"/>
              <a:t>Ambulante und stationäre Einrichtungen  der Behindertenhilfe für Kinder/Jugendliche, vorzugsweise mit einer anleitenden PFK</a:t>
            </a:r>
          </a:p>
          <a:p>
            <a:pPr lvl="2"/>
            <a:r>
              <a:rPr lang="de-DE" dirty="0" smtClean="0"/>
              <a:t>Kinderhospize, SAPPV</a:t>
            </a:r>
          </a:p>
          <a:p>
            <a:pPr marL="914400" lvl="2" indent="0">
              <a:buNone/>
            </a:pPr>
            <a:endParaRPr lang="de-DE" dirty="0" smtClean="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54</a:t>
            </a:fld>
            <a:endParaRPr lang="de-DE" dirty="0"/>
          </a:p>
        </p:txBody>
      </p:sp>
    </p:spTree>
    <p:extLst>
      <p:ext uri="{BB962C8B-B14F-4D97-AF65-F5344CB8AC3E}">
        <p14:creationId xmlns:p14="http://schemas.microsoft.com/office/powerpoint/2010/main" val="2826538551"/>
      </p:ext>
    </p:extLst>
  </p:cSld>
  <p:clrMapOvr>
    <a:masterClrMapping/>
  </p:clrMapOvr>
  <p:transition spd="slow">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Geeignete Praxiseinsatzstellen</a:t>
            </a:r>
            <a:endParaRPr lang="de-DE" sz="3200" b="1"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endParaRPr lang="de-DE" dirty="0" smtClean="0"/>
          </a:p>
          <a:p>
            <a:pPr lvl="1"/>
            <a:r>
              <a:rPr lang="de-DE" b="1" dirty="0" smtClean="0"/>
              <a:t>Einzelfallausnahmen</a:t>
            </a:r>
            <a:r>
              <a:rPr lang="de-DE" dirty="0" smtClean="0"/>
              <a:t> (z.B. für Kinderarztpraxis oder Kita)</a:t>
            </a:r>
            <a:br>
              <a:rPr lang="de-DE" dirty="0" smtClean="0"/>
            </a:br>
            <a:r>
              <a:rPr lang="de-DE" dirty="0" smtClean="0"/>
              <a:t/>
            </a:r>
            <a:br>
              <a:rPr lang="de-DE" dirty="0" smtClean="0"/>
            </a:br>
            <a:r>
              <a:rPr lang="de-DE" dirty="0" smtClean="0"/>
              <a:t>Lässt sich auf dieser Basis kein </a:t>
            </a:r>
            <a:r>
              <a:rPr lang="de-DE" dirty="0" err="1" smtClean="0"/>
              <a:t>Pädiatrieplatz</a:t>
            </a:r>
            <a:r>
              <a:rPr lang="de-DE" dirty="0" smtClean="0"/>
              <a:t> finden und wird damit die Ausbildung </a:t>
            </a:r>
            <a:r>
              <a:rPr lang="de-DE" b="1" dirty="0" smtClean="0"/>
              <a:t>unmöglich</a:t>
            </a:r>
            <a:r>
              <a:rPr lang="de-DE" dirty="0" smtClean="0"/>
              <a:t>, kann in Einzelfällen durch Genehmigung der Schulaufsichtsbehörde (zuständiges Regierungspräsidium) eine Ausnahme erteilt werden. </a:t>
            </a:r>
          </a:p>
          <a:p>
            <a:pPr marL="914400" lvl="2" indent="0">
              <a:buNone/>
            </a:pPr>
            <a:endParaRPr lang="de-DE" dirty="0" smtClean="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55</a:t>
            </a:fld>
            <a:endParaRPr lang="de-DE"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3472" y="4151149"/>
            <a:ext cx="2929134" cy="1949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8199433"/>
      </p:ext>
    </p:extLst>
  </p:cSld>
  <p:clrMapOvr>
    <a:masterClrMapping/>
  </p:clrMapOvr>
  <p:transition spd="slow">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Geeignete Praxiseinsatzstellen</a:t>
            </a:r>
            <a:endParaRPr lang="de-DE" sz="3200" b="1"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endParaRPr lang="de-DE" dirty="0" smtClean="0"/>
          </a:p>
          <a:p>
            <a:pPr marL="342900" lvl="2" indent="-342900">
              <a:buFont typeface="Gill Sans Ultra Bold Condensed" panose="020B0A06020104020203" pitchFamily="34" charset="0"/>
              <a:buChar char="–"/>
            </a:pPr>
            <a:r>
              <a:rPr lang="de-DE" b="1" dirty="0" smtClean="0"/>
              <a:t>Pflichteinsatz ambulante Pflege</a:t>
            </a:r>
            <a:r>
              <a:rPr lang="de-DE" dirty="0" smtClean="0"/>
              <a:t>: </a:t>
            </a:r>
          </a:p>
          <a:p>
            <a:pPr marL="114300" lvl="2" indent="0">
              <a:buNone/>
            </a:pPr>
            <a:endParaRPr lang="de-DE" sz="1200" dirty="0" smtClean="0"/>
          </a:p>
          <a:p>
            <a:pPr lvl="1"/>
            <a:r>
              <a:rPr lang="de-DE" dirty="0" smtClean="0"/>
              <a:t>Als Praxisstelle definitiv geeignet sind </a:t>
            </a:r>
            <a:br>
              <a:rPr lang="de-DE" dirty="0" smtClean="0"/>
            </a:br>
            <a:r>
              <a:rPr lang="de-DE" b="1" dirty="0" smtClean="0"/>
              <a:t>ambulante Dienste </a:t>
            </a:r>
            <a:r>
              <a:rPr lang="de-DE" dirty="0" smtClean="0"/>
              <a:t>(Wortlaut: SGB XI </a:t>
            </a:r>
            <a:r>
              <a:rPr lang="de-DE" u="sng" dirty="0" smtClean="0"/>
              <a:t>und</a:t>
            </a:r>
            <a:r>
              <a:rPr lang="de-DE" dirty="0" smtClean="0"/>
              <a:t> SGB V)</a:t>
            </a:r>
          </a:p>
          <a:p>
            <a:pPr lvl="1"/>
            <a:r>
              <a:rPr lang="de-DE" dirty="0" smtClean="0"/>
              <a:t>Ambulanter Dienst muss eine Praxisanleitung nach § 4 III </a:t>
            </a:r>
            <a:r>
              <a:rPr lang="de-DE" dirty="0" err="1" smtClean="0"/>
              <a:t>PflAPrV</a:t>
            </a:r>
            <a:r>
              <a:rPr lang="de-DE" dirty="0" smtClean="0"/>
              <a:t> sicherstellen (berufspädagogische Qualifikation von 300h/200h + 24 h Fortbildung jährlich)!</a:t>
            </a:r>
            <a:br>
              <a:rPr lang="de-DE" dirty="0" smtClean="0"/>
            </a:br>
            <a:endParaRPr lang="de-DE" sz="800" dirty="0" smtClean="0"/>
          </a:p>
          <a:p>
            <a:pPr lvl="1"/>
            <a:r>
              <a:rPr lang="de-DE" dirty="0" smtClean="0"/>
              <a:t>Wenn dies nicht möglich ist: Kann als </a:t>
            </a:r>
            <a:r>
              <a:rPr lang="de-DE" b="1" dirty="0" smtClean="0"/>
              <a:t>Notlösung</a:t>
            </a:r>
            <a:r>
              <a:rPr lang="de-DE" dirty="0" smtClean="0"/>
              <a:t> ein externer PA tätig werden? </a:t>
            </a:r>
            <a:br>
              <a:rPr lang="de-DE" dirty="0" smtClean="0"/>
            </a:br>
            <a:r>
              <a:rPr lang="de-DE" sz="800" dirty="0" smtClean="0"/>
              <a:t/>
            </a:r>
            <a:br>
              <a:rPr lang="de-DE" sz="800" dirty="0" smtClean="0"/>
            </a:br>
            <a:r>
              <a:rPr lang="de-DE" dirty="0" smtClean="0"/>
              <a:t>Bislang keine Vorgabe, dass PA Angestellter der Einrichtung sein muss. Allerdings müsste ein Trio </a:t>
            </a:r>
            <a:r>
              <a:rPr lang="de-DE" dirty="0" smtClean="0">
                <a:sym typeface="Wingdings" panose="05000000000000000000" pitchFamily="2" charset="2"/>
              </a:rPr>
              <a:t>„</a:t>
            </a:r>
            <a:r>
              <a:rPr lang="de-DE" dirty="0">
                <a:sym typeface="Wingdings" panose="05000000000000000000" pitchFamily="2" charset="2"/>
              </a:rPr>
              <a:t>auf Tour</a:t>
            </a:r>
            <a:r>
              <a:rPr lang="de-DE" dirty="0" smtClean="0">
                <a:sym typeface="Wingdings" panose="05000000000000000000" pitchFamily="2" charset="2"/>
              </a:rPr>
              <a:t>“(</a:t>
            </a:r>
            <a:r>
              <a:rPr lang="de-DE" dirty="0">
                <a:sym typeface="Wingdings" panose="05000000000000000000" pitchFamily="2" charset="2"/>
              </a:rPr>
              <a:t>PFK</a:t>
            </a:r>
            <a:r>
              <a:rPr lang="de-DE" dirty="0" smtClean="0">
                <a:sym typeface="Wingdings" panose="05000000000000000000" pitchFamily="2" charset="2"/>
              </a:rPr>
              <a:t>, </a:t>
            </a:r>
            <a:r>
              <a:rPr lang="de-DE" dirty="0">
                <a:sym typeface="Wingdings" panose="05000000000000000000" pitchFamily="2" charset="2"/>
              </a:rPr>
              <a:t>Azubi + Praxisanleiter mit </a:t>
            </a:r>
            <a:r>
              <a:rPr lang="de-DE" dirty="0" smtClean="0">
                <a:sym typeface="Wingdings" panose="05000000000000000000" pitchFamily="2" charset="2"/>
              </a:rPr>
              <a:t>ambulanter Berufserfahrung)...</a:t>
            </a:r>
            <a:r>
              <a:rPr lang="de-DE" dirty="0">
                <a:sym typeface="Wingdings" panose="05000000000000000000" pitchFamily="2" charset="2"/>
              </a:rPr>
              <a:t/>
            </a:r>
            <a:br>
              <a:rPr lang="de-DE" dirty="0">
                <a:sym typeface="Wingdings" panose="05000000000000000000" pitchFamily="2" charset="2"/>
              </a:rPr>
            </a:br>
            <a:endParaRPr lang="de-DE"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56</a:t>
            </a:fld>
            <a:endParaRPr lang="de-DE"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2809" y="1226470"/>
            <a:ext cx="2952206" cy="114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006347"/>
      </p:ext>
    </p:extLst>
  </p:cSld>
  <p:clrMapOvr>
    <a:masterClrMapping/>
  </p:clrMapOvr>
  <p:transition spd="slow">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Geeignete Praxiseinsatzstellen</a:t>
            </a:r>
            <a:endParaRPr lang="de-DE" sz="3200" b="1"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endParaRPr lang="de-DE" dirty="0" smtClean="0"/>
          </a:p>
          <a:p>
            <a:pPr marL="342900" lvl="2" indent="-342900">
              <a:buFont typeface="Gill Sans Ultra Bold Condensed" panose="020B0A06020104020203" pitchFamily="34" charset="0"/>
              <a:buChar char="–"/>
            </a:pPr>
            <a:r>
              <a:rPr lang="de-DE" b="1" dirty="0" smtClean="0"/>
              <a:t>Pflichteinsatz ambulante Pflege</a:t>
            </a:r>
            <a:r>
              <a:rPr lang="de-DE" dirty="0" smtClean="0"/>
              <a:t>: </a:t>
            </a:r>
          </a:p>
          <a:p>
            <a:pPr marL="114300" lvl="2" indent="0">
              <a:buNone/>
            </a:pPr>
            <a:endParaRPr lang="de-DE" sz="1200" dirty="0" smtClean="0"/>
          </a:p>
          <a:p>
            <a:pPr lvl="1"/>
            <a:r>
              <a:rPr lang="de-DE" dirty="0" smtClean="0"/>
              <a:t>Geeignetheit von </a:t>
            </a:r>
            <a:r>
              <a:rPr lang="de-DE" b="1" dirty="0" smtClean="0"/>
              <a:t>Krankenhaus-Institutsambulanzen</a:t>
            </a:r>
            <a:r>
              <a:rPr lang="de-DE" dirty="0" smtClean="0"/>
              <a:t> für Pflichteinsatz?</a:t>
            </a:r>
          </a:p>
          <a:p>
            <a:pPr lvl="2"/>
            <a:r>
              <a:rPr lang="de-DE" dirty="0" smtClean="0"/>
              <a:t>Nach Gesetzeswortlaut für einen Anteil des Einsatzes (ambulante Akutpflege) denkbar - § 7 Abs. 1 </a:t>
            </a:r>
            <a:r>
              <a:rPr lang="de-DE" dirty="0" err="1" smtClean="0"/>
              <a:t>PflBG</a:t>
            </a:r>
            <a:endParaRPr lang="de-DE" dirty="0" smtClean="0"/>
          </a:p>
          <a:p>
            <a:pPr lvl="2"/>
            <a:r>
              <a:rPr lang="de-DE" dirty="0" smtClean="0"/>
              <a:t>Aber: Bund-Länder-Arbeitsgruppe Pflegeberufe hat Zulässigkeit verneint. </a:t>
            </a:r>
          </a:p>
          <a:p>
            <a:pPr lvl="2"/>
            <a:r>
              <a:rPr lang="de-DE" dirty="0" smtClean="0"/>
              <a:t>Um Ausbildungsplätze nicht </a:t>
            </a:r>
            <a:r>
              <a:rPr lang="de-DE" smtClean="0"/>
              <a:t>zu </a:t>
            </a:r>
            <a:r>
              <a:rPr lang="de-DE" smtClean="0"/>
              <a:t>verlieren, </a:t>
            </a:r>
            <a:r>
              <a:rPr lang="de-DE" dirty="0" smtClean="0"/>
              <a:t>sollte über Ausnahmen/Alternativen nachgedacht werden. Bis </a:t>
            </a:r>
            <a:br>
              <a:rPr lang="de-DE" dirty="0" smtClean="0"/>
            </a:br>
            <a:r>
              <a:rPr lang="de-DE" dirty="0" smtClean="0"/>
              <a:t>auf weiteres muss aber davon ausgegangen werden, </a:t>
            </a:r>
            <a:br>
              <a:rPr lang="de-DE" dirty="0" smtClean="0"/>
            </a:br>
            <a:r>
              <a:rPr lang="de-DE" b="1" dirty="0" smtClean="0"/>
              <a:t>dass Krankenhausambulanzen </a:t>
            </a:r>
            <a:r>
              <a:rPr lang="de-DE" b="1" u="sng" dirty="0" smtClean="0"/>
              <a:t>nicht</a:t>
            </a:r>
            <a:r>
              <a:rPr lang="de-DE" b="1" dirty="0" smtClean="0"/>
              <a:t> geeignet sind. </a:t>
            </a:r>
            <a:endParaRPr lang="de-DE"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57</a:t>
            </a:fld>
            <a:endParaRPr lang="de-DE" dirty="0"/>
          </a:p>
        </p:txBody>
      </p:sp>
    </p:spTree>
    <p:extLst>
      <p:ext uri="{BB962C8B-B14F-4D97-AF65-F5344CB8AC3E}">
        <p14:creationId xmlns:p14="http://schemas.microsoft.com/office/powerpoint/2010/main" val="356631040"/>
      </p:ext>
    </p:extLst>
  </p:cSld>
  <p:clrMapOvr>
    <a:masterClrMapping/>
  </p:clrMapOvr>
  <p:transition spd="slow">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Geeignete Praxiseinsatzstellen</a:t>
            </a:r>
            <a:endParaRPr lang="de-DE" sz="3200" b="1"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endParaRPr lang="de-DE" dirty="0" smtClean="0"/>
          </a:p>
          <a:p>
            <a:pPr marL="342900" lvl="2" indent="-342900">
              <a:buFont typeface="Gill Sans Ultra Bold Condensed" panose="020B0A06020104020203" pitchFamily="34" charset="0"/>
              <a:buChar char="–"/>
            </a:pPr>
            <a:r>
              <a:rPr lang="de-DE" b="1" dirty="0" smtClean="0"/>
              <a:t>Pflichteinsatz allgemeine Akutpflege in stationären Einrichtungen</a:t>
            </a:r>
            <a:r>
              <a:rPr lang="de-DE" dirty="0" smtClean="0"/>
              <a:t>: </a:t>
            </a:r>
          </a:p>
          <a:p>
            <a:pPr marL="114300" lvl="2" indent="0">
              <a:buNone/>
            </a:pPr>
            <a:endParaRPr lang="de-DE" sz="1200" dirty="0" smtClean="0"/>
          </a:p>
          <a:p>
            <a:pPr lvl="1"/>
            <a:r>
              <a:rPr lang="de-DE" dirty="0" smtClean="0"/>
              <a:t>Keine Geeignetheit von Reha-Kliniken.</a:t>
            </a:r>
            <a:br>
              <a:rPr lang="de-DE" dirty="0" smtClean="0"/>
            </a:br>
            <a:endParaRPr lang="de-DE" dirty="0" smtClean="0"/>
          </a:p>
          <a:p>
            <a:pPr lvl="1"/>
            <a:r>
              <a:rPr lang="de-DE" dirty="0" smtClean="0"/>
              <a:t>Kann der Pflichteinsatz allgemeine Akutpflege </a:t>
            </a:r>
            <a:r>
              <a:rPr lang="de-DE" u="sng" dirty="0" smtClean="0"/>
              <a:t>vollständig</a:t>
            </a:r>
            <a:r>
              <a:rPr lang="de-DE" dirty="0" smtClean="0"/>
              <a:t> in einer pädiatrischen Klinik oder Psychiatrie absolviert werden?</a:t>
            </a:r>
          </a:p>
          <a:p>
            <a:pPr marL="857250" lvl="2" indent="0">
              <a:buNone/>
            </a:pPr>
            <a:r>
              <a:rPr lang="de-DE" dirty="0" smtClean="0">
                <a:sym typeface="Wingdings" panose="05000000000000000000" pitchFamily="2" charset="2"/>
              </a:rPr>
              <a:t> Noch nicht </a:t>
            </a:r>
            <a:r>
              <a:rPr lang="de-DE" dirty="0" smtClean="0"/>
              <a:t>abschließend geklärt.</a:t>
            </a:r>
            <a:br>
              <a:rPr lang="de-DE" dirty="0" smtClean="0"/>
            </a:br>
            <a:endParaRPr lang="de-DE"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58</a:t>
            </a:fld>
            <a:endParaRPr lang="de-DE" dirty="0"/>
          </a:p>
        </p:txBody>
      </p:sp>
    </p:spTree>
    <p:extLst>
      <p:ext uri="{BB962C8B-B14F-4D97-AF65-F5344CB8AC3E}">
        <p14:creationId xmlns:p14="http://schemas.microsoft.com/office/powerpoint/2010/main" val="1155454728"/>
      </p:ext>
    </p:extLst>
  </p:cSld>
  <p:clrMapOvr>
    <a:masterClrMapping/>
  </p:clrMapOvr>
  <p:transition spd="slow">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Vertrag reine Praxisstelle</a:t>
            </a:r>
            <a:endParaRPr lang="de-DE" sz="3200" b="1" dirty="0"/>
          </a:p>
        </p:txBody>
      </p:sp>
      <p:sp>
        <p:nvSpPr>
          <p:cNvPr id="4" name="Inhaltsplatzhalter 3"/>
          <p:cNvSpPr>
            <a:spLocks noGrp="1"/>
          </p:cNvSpPr>
          <p:nvPr>
            <p:ph sz="half" idx="1"/>
          </p:nvPr>
        </p:nvSpPr>
        <p:spPr>
          <a:xfrm>
            <a:off x="276487" y="1182287"/>
            <a:ext cx="8580130" cy="5597333"/>
          </a:xfrm>
          <a:noFill/>
        </p:spPr>
        <p:txBody>
          <a:bodyPr/>
          <a:lstStyle/>
          <a:p>
            <a:pPr marL="342900" lvl="2" indent="-342900">
              <a:buFont typeface="Gill Sans Ultra Bold Condensed" panose="020B0A06020104020203" pitchFamily="34" charset="0"/>
              <a:buChar char="–"/>
            </a:pPr>
            <a:endParaRPr lang="de-DE" dirty="0" smtClean="0"/>
          </a:p>
          <a:p>
            <a:pPr marL="342900" lvl="2" indent="-342900">
              <a:buFont typeface="Gill Sans Ultra Bold Condensed" panose="020B0A06020104020203" pitchFamily="34" charset="0"/>
              <a:buChar char="–"/>
            </a:pPr>
            <a:r>
              <a:rPr lang="de-DE" b="1" dirty="0" smtClean="0"/>
              <a:t>Allgemeine  Festlegungen</a:t>
            </a:r>
            <a:r>
              <a:rPr lang="de-DE" dirty="0" smtClean="0"/>
              <a:t>: </a:t>
            </a:r>
          </a:p>
          <a:p>
            <a:pPr marL="114300" lvl="2" indent="0">
              <a:buNone/>
            </a:pPr>
            <a:endParaRPr lang="de-DE" sz="1200" dirty="0" smtClean="0"/>
          </a:p>
          <a:p>
            <a:pPr lvl="1"/>
            <a:r>
              <a:rPr lang="de-DE" dirty="0" smtClean="0"/>
              <a:t>Träger der praktischen Ausbildung – Träger der Einsatzstelle</a:t>
            </a:r>
            <a:br>
              <a:rPr lang="de-DE" dirty="0" smtClean="0"/>
            </a:br>
            <a:endParaRPr lang="de-DE" sz="600" dirty="0" smtClean="0"/>
          </a:p>
          <a:p>
            <a:pPr lvl="1"/>
            <a:r>
              <a:rPr lang="de-DE" dirty="0" smtClean="0"/>
              <a:t>Geeignetheit der Einrichtung(en) mit Einsatzstelle(n)</a:t>
            </a:r>
            <a:br>
              <a:rPr lang="de-DE" dirty="0" smtClean="0"/>
            </a:br>
            <a:endParaRPr lang="de-DE" sz="600" dirty="0" smtClean="0"/>
          </a:p>
          <a:p>
            <a:pPr lvl="1"/>
            <a:r>
              <a:rPr lang="de-DE" dirty="0" smtClean="0"/>
              <a:t>Ausbildungsstunden/Woche bei der Einsatzstelle (z.B. 39 h)</a:t>
            </a:r>
            <a:br>
              <a:rPr lang="de-DE" dirty="0" smtClean="0"/>
            </a:br>
            <a:endParaRPr lang="de-DE" sz="600" dirty="0" smtClean="0"/>
          </a:p>
          <a:p>
            <a:pPr lvl="1"/>
            <a:r>
              <a:rPr lang="de-DE" dirty="0" smtClean="0"/>
              <a:t>Festlegung des Zeitpunktes der Zuweisung unter Berücksichtigung einer ausreichenden Vorlaufzeit</a:t>
            </a:r>
            <a:br>
              <a:rPr lang="de-DE" dirty="0" smtClean="0"/>
            </a:br>
            <a:endParaRPr lang="de-DE" sz="600" dirty="0" smtClean="0"/>
          </a:p>
          <a:p>
            <a:pPr lvl="1"/>
            <a:r>
              <a:rPr lang="de-DE" dirty="0" smtClean="0"/>
              <a:t>Versicherung über TPA, bestehende Versicherungen der Einsatzstelle bleiben unberührt</a:t>
            </a:r>
            <a:br>
              <a:rPr lang="de-DE" dirty="0" smtClean="0"/>
            </a:br>
            <a:endParaRPr lang="de-DE" sz="600" dirty="0" smtClean="0"/>
          </a:p>
          <a:p>
            <a:pPr lvl="1"/>
            <a:r>
              <a:rPr lang="de-DE" dirty="0" smtClean="0"/>
              <a:t>Abstimmung </a:t>
            </a:r>
            <a:r>
              <a:rPr lang="de-DE" dirty="0"/>
              <a:t>mit Schule, Praxisbegleitung als zwingender </a:t>
            </a:r>
            <a:r>
              <a:rPr lang="de-DE" dirty="0" smtClean="0"/>
              <a:t>Bestandteil eines Pflichteinsatzes</a:t>
            </a:r>
            <a:r>
              <a:rPr lang="de-DE" dirty="0"/>
              <a:t/>
            </a:r>
            <a:br>
              <a:rPr lang="de-DE" dirty="0"/>
            </a:br>
            <a:endParaRPr lang="de-DE" sz="1200" dirty="0"/>
          </a:p>
          <a:p>
            <a:pPr marL="457200" lvl="1" indent="0">
              <a:buNone/>
            </a:pPr>
            <a:endParaRPr lang="de-DE" dirty="0" smtClean="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59</a:t>
            </a:fld>
            <a:endParaRPr lang="de-DE" dirty="0"/>
          </a:p>
        </p:txBody>
      </p:sp>
    </p:spTree>
    <p:extLst>
      <p:ext uri="{BB962C8B-B14F-4D97-AF65-F5344CB8AC3E}">
        <p14:creationId xmlns:p14="http://schemas.microsoft.com/office/powerpoint/2010/main" val="588440529"/>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a:t>Vertragsbeziehungen</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6</a:t>
            </a:fld>
            <a:endParaRPr lang="de-DE" dirty="0"/>
          </a:p>
        </p:txBody>
      </p:sp>
      <p:sp>
        <p:nvSpPr>
          <p:cNvPr id="4" name="Inhaltsplatzhalter 3"/>
          <p:cNvSpPr>
            <a:spLocks noGrp="1"/>
          </p:cNvSpPr>
          <p:nvPr>
            <p:ph sz="half" idx="1"/>
          </p:nvPr>
        </p:nvSpPr>
        <p:spPr>
          <a:xfrm>
            <a:off x="391886" y="999406"/>
            <a:ext cx="8451668" cy="5205445"/>
          </a:xfrm>
        </p:spPr>
        <p:txBody>
          <a:bodyPr/>
          <a:lstStyle/>
          <a:p>
            <a:pPr marL="0" indent="0">
              <a:buNone/>
            </a:pPr>
            <a:endParaRPr lang="de-DE" sz="1200" b="1" dirty="0" smtClean="0"/>
          </a:p>
          <a:p>
            <a:pPr marL="742950" lvl="2" indent="-342900">
              <a:buFont typeface="Wingdings" panose="05000000000000000000" pitchFamily="2" charset="2"/>
              <a:buChar char="§"/>
            </a:pPr>
            <a:r>
              <a:rPr lang="de-DE" b="1" dirty="0" smtClean="0">
                <a:solidFill>
                  <a:schemeClr val="accent2"/>
                </a:solidFill>
              </a:rPr>
              <a:t>Höhere </a:t>
            </a:r>
            <a:r>
              <a:rPr lang="de-DE" b="1" dirty="0">
                <a:solidFill>
                  <a:schemeClr val="accent2"/>
                </a:solidFill>
              </a:rPr>
              <a:t>Komplexität der Koordination der praktischen Ausbildung! </a:t>
            </a:r>
            <a:r>
              <a:rPr lang="de-DE" b="1" dirty="0" smtClean="0"/>
              <a:t/>
            </a:r>
            <a:br>
              <a:rPr lang="de-DE" b="1" dirty="0" smtClean="0"/>
            </a:br>
            <a:r>
              <a:rPr lang="de-DE" sz="1200" b="1" dirty="0" smtClean="0"/>
              <a:t/>
            </a:r>
            <a:br>
              <a:rPr lang="de-DE" sz="1200" b="1" dirty="0" smtClean="0"/>
            </a:br>
            <a:r>
              <a:rPr lang="de-DE" dirty="0" smtClean="0"/>
              <a:t>Die Einsätze der Azubi unterschiedlicher TPA müssen aufeinander abgestimmt werden, insbesondere in </a:t>
            </a:r>
            <a:r>
              <a:rPr lang="de-DE" dirty="0"/>
              <a:t>den voraussichtlichen Engpassbereichen Pädiatrie und ambulante </a:t>
            </a:r>
            <a:r>
              <a:rPr lang="de-DE" dirty="0" smtClean="0"/>
              <a:t>Pflege.</a:t>
            </a:r>
            <a:br>
              <a:rPr lang="de-DE" dirty="0" smtClean="0"/>
            </a:br>
            <a:r>
              <a:rPr lang="de-DE" sz="1200" dirty="0" smtClean="0"/>
              <a:t/>
            </a:r>
            <a:br>
              <a:rPr lang="de-DE" sz="1200" dirty="0" smtClean="0"/>
            </a:br>
            <a:r>
              <a:rPr lang="de-DE" dirty="0" smtClean="0"/>
              <a:t>Andernfalls führen Überlastungen</a:t>
            </a:r>
            <a:br>
              <a:rPr lang="de-DE" dirty="0" smtClean="0"/>
            </a:br>
            <a:r>
              <a:rPr lang="de-DE" dirty="0" smtClean="0"/>
              <a:t>zur einen Zeit und Leerläufe zur </a:t>
            </a:r>
            <a:br>
              <a:rPr lang="de-DE" dirty="0" smtClean="0"/>
            </a:br>
            <a:r>
              <a:rPr lang="de-DE" dirty="0" smtClean="0"/>
              <a:t>anderen Zeit zum Verlust</a:t>
            </a:r>
            <a:br>
              <a:rPr lang="de-DE" dirty="0" smtClean="0"/>
            </a:br>
            <a:r>
              <a:rPr lang="de-DE" dirty="0" smtClean="0"/>
              <a:t>von Praxisstellen und damit </a:t>
            </a:r>
            <a:br>
              <a:rPr lang="de-DE" dirty="0" smtClean="0"/>
            </a:br>
            <a:r>
              <a:rPr lang="de-DE" dirty="0" smtClean="0"/>
              <a:t>von Ausbildungsplätzen</a:t>
            </a:r>
            <a:r>
              <a:rPr lang="de-DE" b="1" dirty="0" smtClean="0"/>
              <a:t>!</a:t>
            </a:r>
            <a:br>
              <a:rPr lang="de-DE" b="1" dirty="0" smtClean="0"/>
            </a:br>
            <a:r>
              <a:rPr lang="de-DE" sz="1200" b="1" dirty="0" smtClean="0"/>
              <a:t/>
            </a:r>
            <a:br>
              <a:rPr lang="de-DE" sz="1200" b="1" dirty="0" smtClean="0"/>
            </a:br>
            <a:r>
              <a:rPr lang="de-DE" b="1" dirty="0" err="1" smtClean="0"/>
              <a:t>Tetris</a:t>
            </a:r>
            <a:r>
              <a:rPr lang="de-DE" b="1" dirty="0" smtClean="0"/>
              <a:t> für Fortgeschrittene...</a:t>
            </a:r>
            <a:endParaRPr lang="de-DE"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5077" y="3649301"/>
            <a:ext cx="3213791" cy="26339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3058305"/>
      </p:ext>
    </p:extLst>
  </p:cSld>
  <p:clrMapOvr>
    <a:masterClrMapping/>
  </p:clrMapOvr>
  <p:transition spd="slow">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Vertrag reine Praxisstelle</a:t>
            </a:r>
            <a:endParaRPr lang="de-DE" sz="3200" b="1" dirty="0"/>
          </a:p>
        </p:txBody>
      </p:sp>
      <p:sp>
        <p:nvSpPr>
          <p:cNvPr id="4" name="Inhaltsplatzhalter 3"/>
          <p:cNvSpPr>
            <a:spLocks noGrp="1"/>
          </p:cNvSpPr>
          <p:nvPr>
            <p:ph sz="half" idx="1"/>
          </p:nvPr>
        </p:nvSpPr>
        <p:spPr>
          <a:xfrm>
            <a:off x="276487" y="1247602"/>
            <a:ext cx="8580130" cy="5597333"/>
          </a:xfrm>
          <a:noFill/>
        </p:spPr>
        <p:txBody>
          <a:bodyPr/>
          <a:lstStyle/>
          <a:p>
            <a:r>
              <a:rPr lang="de-DE" b="1" dirty="0" smtClean="0"/>
              <a:t>Welche Praxiseinsätze sind möglich?</a:t>
            </a:r>
          </a:p>
          <a:p>
            <a:pPr lvl="1"/>
            <a:r>
              <a:rPr lang="de-DE" dirty="0" smtClean="0"/>
              <a:t>a) Welche </a:t>
            </a:r>
            <a:r>
              <a:rPr lang="de-DE" u="sng" dirty="0" smtClean="0"/>
              <a:t>Pflicht</a:t>
            </a:r>
            <a:r>
              <a:rPr lang="de-DE" dirty="0" smtClean="0"/>
              <a:t>einsätze </a:t>
            </a:r>
          </a:p>
          <a:p>
            <a:pPr lvl="2"/>
            <a:r>
              <a:rPr lang="de-DE" dirty="0" smtClean="0"/>
              <a:t>allgemeine Akutpflege in stationären Einrichtungen</a:t>
            </a:r>
            <a:endParaRPr lang="de-DE" sz="2000" dirty="0" smtClean="0"/>
          </a:p>
          <a:p>
            <a:pPr lvl="2"/>
            <a:r>
              <a:rPr lang="de-DE" dirty="0" smtClean="0"/>
              <a:t>allgemeine </a:t>
            </a:r>
            <a:r>
              <a:rPr lang="de-DE" dirty="0"/>
              <a:t>Langzeitpflege in stationären Einrichtungen</a:t>
            </a:r>
            <a:endParaRPr lang="de-DE" sz="2000" dirty="0"/>
          </a:p>
          <a:p>
            <a:pPr lvl="2"/>
            <a:r>
              <a:rPr lang="de-DE" dirty="0"/>
              <a:t>allgemeine ambulante Akut- und Langzeitpflege</a:t>
            </a:r>
            <a:endParaRPr lang="de-DE" sz="2000" dirty="0"/>
          </a:p>
          <a:p>
            <a:pPr lvl="2"/>
            <a:r>
              <a:rPr lang="de-DE" dirty="0"/>
              <a:t>pädiatrische Versorgung</a:t>
            </a:r>
            <a:endParaRPr lang="de-DE" sz="2000" dirty="0"/>
          </a:p>
          <a:p>
            <a:pPr lvl="2"/>
            <a:r>
              <a:rPr lang="de-DE" dirty="0"/>
              <a:t>allgemeine-, </a:t>
            </a:r>
            <a:r>
              <a:rPr lang="de-DE" dirty="0" err="1"/>
              <a:t>geronto</a:t>
            </a:r>
            <a:r>
              <a:rPr lang="de-DE" dirty="0"/>
              <a:t>-, kinder- oder jugendpsychiatrische Versorgung </a:t>
            </a:r>
            <a:endParaRPr lang="de-DE" sz="2000" dirty="0"/>
          </a:p>
          <a:p>
            <a:pPr marL="914400" lvl="2" indent="0">
              <a:buNone/>
            </a:pPr>
            <a:r>
              <a:rPr lang="de-DE" sz="1200" dirty="0"/>
              <a:t> </a:t>
            </a:r>
          </a:p>
          <a:p>
            <a:pPr lvl="1"/>
            <a:r>
              <a:rPr lang="de-DE" dirty="0"/>
              <a:t>b) </a:t>
            </a:r>
            <a:r>
              <a:rPr lang="de-DE" dirty="0" smtClean="0"/>
              <a:t>Welche </a:t>
            </a:r>
            <a:r>
              <a:rPr lang="de-DE" u="sng" dirty="0" smtClean="0"/>
              <a:t>sonstigen</a:t>
            </a:r>
            <a:r>
              <a:rPr lang="de-DE" dirty="0" smtClean="0"/>
              <a:t> </a:t>
            </a:r>
            <a:r>
              <a:rPr lang="de-DE" dirty="0"/>
              <a:t>Einsätze (Wahleinsätze) nach § 7 Abs. 2 </a:t>
            </a:r>
            <a:r>
              <a:rPr lang="de-DE" dirty="0" smtClean="0"/>
              <a:t/>
            </a:r>
            <a:br>
              <a:rPr lang="de-DE" dirty="0" smtClean="0"/>
            </a:br>
            <a:r>
              <a:rPr lang="de-DE" dirty="0" smtClean="0"/>
              <a:t>      i</a:t>
            </a:r>
            <a:r>
              <a:rPr lang="de-DE" dirty="0"/>
              <a:t>. V. m. Abs. 5 </a:t>
            </a:r>
            <a:r>
              <a:rPr lang="de-DE" dirty="0" err="1"/>
              <a:t>PflBG</a:t>
            </a:r>
            <a:r>
              <a:rPr lang="de-DE" dirty="0"/>
              <a:t> in den Bereichen</a:t>
            </a:r>
            <a:endParaRPr lang="de-DE" sz="2000" dirty="0"/>
          </a:p>
          <a:p>
            <a:pPr lvl="2"/>
            <a:r>
              <a:rPr lang="de-DE" dirty="0" smtClean="0"/>
              <a:t>Rehabilitation</a:t>
            </a:r>
            <a:endParaRPr lang="de-DE" sz="2000" dirty="0"/>
          </a:p>
          <a:p>
            <a:pPr lvl="2"/>
            <a:r>
              <a:rPr lang="de-DE" dirty="0" smtClean="0"/>
              <a:t>Hospizversorgung usw.</a:t>
            </a:r>
            <a:endParaRPr lang="de-DE" sz="2000"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60</a:t>
            </a:fld>
            <a:endParaRPr lang="de-DE" dirty="0"/>
          </a:p>
        </p:txBody>
      </p:sp>
    </p:spTree>
    <p:extLst>
      <p:ext uri="{BB962C8B-B14F-4D97-AF65-F5344CB8AC3E}">
        <p14:creationId xmlns:p14="http://schemas.microsoft.com/office/powerpoint/2010/main" val="1979876438"/>
      </p:ext>
    </p:extLst>
  </p:cSld>
  <p:clrMapOvr>
    <a:masterClrMapping/>
  </p:clrMapOvr>
  <p:transition spd="slow">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Vertrag reine Praxisstelle</a:t>
            </a:r>
            <a:endParaRPr lang="de-DE" sz="3200" b="1" dirty="0"/>
          </a:p>
        </p:txBody>
      </p:sp>
      <p:sp>
        <p:nvSpPr>
          <p:cNvPr id="4" name="Inhaltsplatzhalter 3"/>
          <p:cNvSpPr>
            <a:spLocks noGrp="1"/>
          </p:cNvSpPr>
          <p:nvPr>
            <p:ph sz="half" idx="1"/>
          </p:nvPr>
        </p:nvSpPr>
        <p:spPr>
          <a:xfrm>
            <a:off x="276487" y="1143098"/>
            <a:ext cx="8580130" cy="5597333"/>
          </a:xfrm>
          <a:noFill/>
        </p:spPr>
        <p:txBody>
          <a:bodyPr/>
          <a:lstStyle/>
          <a:p>
            <a:pPr marL="342900" lvl="2" indent="-342900">
              <a:buFont typeface="Gill Sans Ultra Bold Condensed" panose="020B0A06020104020203" pitchFamily="34" charset="0"/>
              <a:buChar char="–"/>
            </a:pPr>
            <a:endParaRPr lang="de-DE" dirty="0" smtClean="0"/>
          </a:p>
          <a:p>
            <a:pPr marL="342900" lvl="2" indent="-342900">
              <a:buFont typeface="Gill Sans Ultra Bold Condensed" panose="020B0A06020104020203" pitchFamily="34" charset="0"/>
              <a:buChar char="–"/>
            </a:pPr>
            <a:r>
              <a:rPr lang="de-DE" b="1" dirty="0" smtClean="0"/>
              <a:t>Wie viele Einsatzstellen werden zur Verfügung gestellt?</a:t>
            </a:r>
            <a:r>
              <a:rPr lang="de-DE" dirty="0" smtClean="0"/>
              <a:t/>
            </a:r>
            <a:br>
              <a:rPr lang="de-DE" dirty="0" smtClean="0"/>
            </a:br>
            <a:endParaRPr lang="de-DE" dirty="0" smtClean="0"/>
          </a:p>
          <a:p>
            <a:pPr lvl="1"/>
            <a:r>
              <a:rPr lang="de-DE" dirty="0"/>
              <a:t>für ........... Auszubildende pro Ausbildungsgang </a:t>
            </a:r>
            <a:r>
              <a:rPr lang="de-DE" dirty="0" smtClean="0"/>
              <a:t/>
            </a:r>
            <a:br>
              <a:rPr lang="de-DE" dirty="0" smtClean="0"/>
            </a:br>
            <a:r>
              <a:rPr lang="de-DE" dirty="0" smtClean="0"/>
              <a:t>(</a:t>
            </a:r>
            <a:r>
              <a:rPr lang="de-DE" dirty="0"/>
              <a:t>Alternativen: pro Kalenderjahr/im Jahr </a:t>
            </a:r>
            <a:r>
              <a:rPr lang="de-DE" dirty="0" smtClean="0"/>
              <a:t>20xx )</a:t>
            </a:r>
            <a:br>
              <a:rPr lang="de-DE" dirty="0" smtClean="0"/>
            </a:br>
            <a:endParaRPr lang="de-DE" dirty="0" smtClean="0"/>
          </a:p>
          <a:p>
            <a:pPr lvl="1"/>
            <a:r>
              <a:rPr lang="de-DE" dirty="0" smtClean="0"/>
              <a:t>Alternative 1: Die Anzahl der gleichzeitig besetzbaren Einsatzstellen beträgt max. ............ Plätze</a:t>
            </a:r>
            <a:br>
              <a:rPr lang="de-DE" dirty="0" smtClean="0"/>
            </a:br>
            <a:endParaRPr lang="de-DE" dirty="0" smtClean="0"/>
          </a:p>
          <a:p>
            <a:pPr lvl="1"/>
            <a:r>
              <a:rPr lang="de-DE" dirty="0" smtClean="0"/>
              <a:t>Alternative 2: </a:t>
            </a:r>
            <a:br>
              <a:rPr lang="de-DE" dirty="0" smtClean="0"/>
            </a:br>
            <a:r>
              <a:rPr lang="de-DE" sz="1200" dirty="0" smtClean="0"/>
              <a:t/>
            </a:r>
            <a:br>
              <a:rPr lang="de-DE" sz="1200" dirty="0" smtClean="0"/>
            </a:br>
            <a:r>
              <a:rPr lang="de-DE" dirty="0" smtClean="0"/>
              <a:t>Angabe einer </a:t>
            </a:r>
            <a:r>
              <a:rPr lang="de-DE" b="1" dirty="0" smtClean="0"/>
              <a:t>Bandbreite</a:t>
            </a:r>
            <a:r>
              <a:rPr lang="de-DE" dirty="0" smtClean="0"/>
              <a:t> von Plätzen in Form einer </a:t>
            </a:r>
            <a:r>
              <a:rPr lang="de-DE" b="1" dirty="0" smtClean="0"/>
              <a:t>Anlage</a:t>
            </a:r>
            <a:r>
              <a:rPr lang="de-DE" dirty="0" smtClean="0"/>
              <a:t>  + Abfrage der </a:t>
            </a:r>
            <a:r>
              <a:rPr lang="de-DE" b="1" dirty="0" smtClean="0"/>
              <a:t>genauen Einsatzplätze </a:t>
            </a:r>
            <a:r>
              <a:rPr lang="de-DE" dirty="0" smtClean="0"/>
              <a:t>vor Beginn des jeweiligen Ausbildungsganges (Alt. Kalenderjahres)</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61</a:t>
            </a:fld>
            <a:endParaRPr lang="de-DE" dirty="0"/>
          </a:p>
        </p:txBody>
      </p:sp>
    </p:spTree>
    <p:extLst>
      <p:ext uri="{BB962C8B-B14F-4D97-AF65-F5344CB8AC3E}">
        <p14:creationId xmlns:p14="http://schemas.microsoft.com/office/powerpoint/2010/main" val="3979673498"/>
      </p:ext>
    </p:extLst>
  </p:cSld>
  <p:clrMapOvr>
    <a:masterClrMapping/>
  </p:clrMapOvr>
  <p:transition spd="slow">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Vertrag reine Praxisstelle</a:t>
            </a:r>
            <a:endParaRPr lang="de-DE" sz="3200" b="1"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endParaRPr lang="de-DE" dirty="0" smtClean="0"/>
          </a:p>
          <a:p>
            <a:pPr marL="342900" lvl="2" indent="-342900">
              <a:buFont typeface="Gill Sans Ultra Bold Condensed" panose="020B0A06020104020203" pitchFamily="34" charset="0"/>
              <a:buChar char="–"/>
            </a:pPr>
            <a:r>
              <a:rPr lang="de-DE" b="1" dirty="0" smtClean="0"/>
              <a:t>Aufgaben des Trägers der praktischen Ausbildung</a:t>
            </a:r>
            <a:r>
              <a:rPr lang="de-DE" dirty="0" smtClean="0"/>
              <a:t>: </a:t>
            </a:r>
          </a:p>
          <a:p>
            <a:pPr marL="114300" lvl="2" indent="0">
              <a:buNone/>
            </a:pPr>
            <a:endParaRPr lang="de-DE" sz="1200" dirty="0" smtClean="0"/>
          </a:p>
          <a:p>
            <a:pPr lvl="1"/>
            <a:r>
              <a:rPr lang="de-DE" dirty="0" smtClean="0"/>
              <a:t>Hinweis der Azubis auf</a:t>
            </a:r>
            <a:br>
              <a:rPr lang="de-DE" dirty="0" smtClean="0"/>
            </a:br>
            <a:endParaRPr lang="de-DE" dirty="0" smtClean="0"/>
          </a:p>
          <a:p>
            <a:pPr lvl="2"/>
            <a:r>
              <a:rPr lang="de-DE" dirty="0" smtClean="0"/>
              <a:t>Fachliches Weisungsrecht der Einsatzstelle</a:t>
            </a:r>
            <a:br>
              <a:rPr lang="de-DE" dirty="0" smtClean="0"/>
            </a:br>
            <a:endParaRPr lang="de-DE" dirty="0" smtClean="0"/>
          </a:p>
          <a:p>
            <a:pPr lvl="2"/>
            <a:r>
              <a:rPr lang="de-DE" dirty="0" smtClean="0"/>
              <a:t>Einhaltung von Datenschutz/Schweigepflicht/ Betriebsgeheimnissen</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62</a:t>
            </a:fld>
            <a:endParaRPr lang="de-DE" dirty="0"/>
          </a:p>
        </p:txBody>
      </p:sp>
    </p:spTree>
    <p:extLst>
      <p:ext uri="{BB962C8B-B14F-4D97-AF65-F5344CB8AC3E}">
        <p14:creationId xmlns:p14="http://schemas.microsoft.com/office/powerpoint/2010/main" val="3184796579"/>
      </p:ext>
    </p:extLst>
  </p:cSld>
  <p:clrMapOvr>
    <a:masterClrMapping/>
  </p:clrMapOvr>
  <p:transition spd="slow">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Vertrag reine Praxisstelle</a:t>
            </a:r>
            <a:endParaRPr lang="de-DE" sz="3200" b="1"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endParaRPr lang="de-DE" dirty="0" smtClean="0"/>
          </a:p>
          <a:p>
            <a:pPr marL="342900" lvl="2" indent="-342900">
              <a:buFont typeface="Gill Sans Ultra Bold Condensed" panose="020B0A06020104020203" pitchFamily="34" charset="0"/>
              <a:buChar char="–"/>
            </a:pPr>
            <a:r>
              <a:rPr lang="de-DE" b="1" dirty="0" smtClean="0"/>
              <a:t>Aufgaben Einsatzstelle</a:t>
            </a:r>
            <a:r>
              <a:rPr lang="de-DE" dirty="0" smtClean="0"/>
              <a:t>: </a:t>
            </a:r>
          </a:p>
          <a:p>
            <a:pPr marL="114300" lvl="2" indent="0">
              <a:buNone/>
            </a:pPr>
            <a:endParaRPr lang="de-DE" sz="1200" dirty="0" smtClean="0"/>
          </a:p>
          <a:p>
            <a:pPr lvl="1"/>
            <a:r>
              <a:rPr lang="de-DE" dirty="0" smtClean="0"/>
              <a:t>Freistellung für Unterricht + Beachtung Arbeitsschutz</a:t>
            </a:r>
          </a:p>
          <a:p>
            <a:pPr lvl="1"/>
            <a:r>
              <a:rPr lang="de-DE" dirty="0" smtClean="0"/>
              <a:t>Erstellung qualifizierter Leistungseinschätzung am Ende des Einsatzes</a:t>
            </a:r>
            <a:br>
              <a:rPr lang="de-DE" dirty="0" smtClean="0"/>
            </a:br>
            <a:r>
              <a:rPr lang="de-DE" dirty="0" smtClean="0">
                <a:sym typeface="Wingdings" panose="05000000000000000000" pitchFamily="2" charset="2"/>
              </a:rPr>
              <a:t> Sinnvoll: Einigung auf eine Vorlage hierfür </a:t>
            </a:r>
          </a:p>
          <a:p>
            <a:pPr lvl="1"/>
            <a:r>
              <a:rPr lang="de-DE" dirty="0" smtClean="0"/>
              <a:t>Bei nachzuholenden versäumten Stunden – Einigung von TPA, Einsatzstelle und Schule auf Ort und Zeit der Nachholung</a:t>
            </a:r>
          </a:p>
          <a:p>
            <a:pPr lvl="1"/>
            <a:r>
              <a:rPr lang="de-DE" dirty="0"/>
              <a:t>Information des TPA über besondere Vorkommnisse im Rahmen des praktischen Einsatzes, unentschuldigtes Fehlen, Dienstverfehlungen</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63</a:t>
            </a:fld>
            <a:endParaRPr lang="de-DE" dirty="0"/>
          </a:p>
        </p:txBody>
      </p:sp>
    </p:spTree>
    <p:extLst>
      <p:ext uri="{BB962C8B-B14F-4D97-AF65-F5344CB8AC3E}">
        <p14:creationId xmlns:p14="http://schemas.microsoft.com/office/powerpoint/2010/main" val="1885293542"/>
      </p:ext>
    </p:extLst>
  </p:cSld>
  <p:clrMapOvr>
    <a:masterClrMapping/>
  </p:clrMapOvr>
  <p:transition spd="slow">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Vertrag reine Praxisstelle</a:t>
            </a:r>
            <a:endParaRPr lang="de-DE" sz="3200" b="1"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endParaRPr lang="de-DE" sz="1200" dirty="0" smtClean="0"/>
          </a:p>
          <a:p>
            <a:pPr marL="342900" lvl="2" indent="-342900">
              <a:buFont typeface="Gill Sans Ultra Bold Condensed" panose="020B0A06020104020203" pitchFamily="34" charset="0"/>
              <a:buChar char="–"/>
            </a:pPr>
            <a:r>
              <a:rPr lang="de-DE" b="1" dirty="0" smtClean="0"/>
              <a:t>Aufgaben Einsatzstelle</a:t>
            </a:r>
            <a:r>
              <a:rPr lang="de-DE" dirty="0" smtClean="0"/>
              <a:t>: </a:t>
            </a:r>
          </a:p>
          <a:p>
            <a:pPr marL="114300" lvl="2" indent="0">
              <a:buNone/>
            </a:pPr>
            <a:endParaRPr lang="de-DE" sz="1200" dirty="0" smtClean="0"/>
          </a:p>
          <a:p>
            <a:pPr lvl="1"/>
            <a:r>
              <a:rPr lang="de-DE" dirty="0" smtClean="0"/>
              <a:t>Gewährleistung der Praxisanleitung von 10 % der Einsätze durch eine geeignete Person (Gesetzl. Vorgabe!)</a:t>
            </a:r>
            <a:br>
              <a:rPr lang="de-DE" dirty="0" smtClean="0"/>
            </a:br>
            <a:r>
              <a:rPr lang="de-DE" dirty="0" smtClean="0"/>
              <a:t/>
            </a:r>
            <a:br>
              <a:rPr lang="de-DE" dirty="0" smtClean="0"/>
            </a:br>
            <a:r>
              <a:rPr lang="de-DE" dirty="0" smtClean="0"/>
              <a:t/>
            </a:r>
            <a:br>
              <a:rPr lang="de-DE" dirty="0" smtClean="0"/>
            </a:br>
            <a:endParaRPr lang="de-DE" dirty="0" smtClean="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64</a:t>
            </a:fld>
            <a:endParaRPr lang="de-DE" dirty="0"/>
          </a:p>
        </p:txBody>
      </p:sp>
      <p:graphicFrame>
        <p:nvGraphicFramePr>
          <p:cNvPr id="5" name="Tabelle 4"/>
          <p:cNvGraphicFramePr>
            <a:graphicFrameLocks noGrp="1"/>
          </p:cNvGraphicFramePr>
          <p:nvPr>
            <p:extLst>
              <p:ext uri="{D42A27DB-BD31-4B8C-83A1-F6EECF244321}">
                <p14:modId xmlns:p14="http://schemas.microsoft.com/office/powerpoint/2010/main" val="1668746690"/>
              </p:ext>
            </p:extLst>
          </p:nvPr>
        </p:nvGraphicFramePr>
        <p:xfrm>
          <a:off x="326570" y="3135082"/>
          <a:ext cx="8451670" cy="3122024"/>
        </p:xfrm>
        <a:graphic>
          <a:graphicData uri="http://schemas.openxmlformats.org/drawingml/2006/table">
            <a:tbl>
              <a:tblPr firstRow="1" bandRow="1">
                <a:tableStyleId>{BC89EF96-8CEA-46FF-86C4-4CE0E7609802}</a:tableStyleId>
              </a:tblPr>
              <a:tblGrid>
                <a:gridCol w="2455819">
                  <a:extLst>
                    <a:ext uri="{9D8B030D-6E8A-4147-A177-3AD203B41FA5}">
                      <a16:colId xmlns:a16="http://schemas.microsoft.com/office/drawing/2014/main" val="20000"/>
                    </a:ext>
                  </a:extLst>
                </a:gridCol>
                <a:gridCol w="5995851">
                  <a:extLst>
                    <a:ext uri="{9D8B030D-6E8A-4147-A177-3AD203B41FA5}">
                      <a16:colId xmlns:a16="http://schemas.microsoft.com/office/drawing/2014/main" val="20001"/>
                    </a:ext>
                  </a:extLst>
                </a:gridCol>
              </a:tblGrid>
              <a:tr h="470264">
                <a:tc>
                  <a:txBody>
                    <a:bodyPr/>
                    <a:lstStyle/>
                    <a:p>
                      <a:r>
                        <a:rPr lang="de-DE" dirty="0" smtClean="0">
                          <a:solidFill>
                            <a:schemeClr val="tx2"/>
                          </a:solidFill>
                        </a:rPr>
                        <a:t>Einsatzstelle </a:t>
                      </a:r>
                      <a:endParaRPr lang="de-DE" dirty="0">
                        <a:solidFill>
                          <a:schemeClr val="tx2"/>
                        </a:solidFill>
                      </a:endParaRPr>
                    </a:p>
                  </a:txBody>
                  <a:tcPr/>
                </a:tc>
                <a:tc>
                  <a:txBody>
                    <a:bodyPr/>
                    <a:lstStyle/>
                    <a:p>
                      <a:r>
                        <a:rPr lang="de-DE" dirty="0" smtClean="0">
                          <a:solidFill>
                            <a:schemeClr val="tx2"/>
                          </a:solidFill>
                        </a:rPr>
                        <a:t>Anforderungen</a:t>
                      </a:r>
                      <a:endParaRPr lang="de-DE" dirty="0">
                        <a:solidFill>
                          <a:schemeClr val="tx2"/>
                        </a:solidFill>
                      </a:endParaRPr>
                    </a:p>
                  </a:txBody>
                  <a:tcPr/>
                </a:tc>
                <a:extLst>
                  <a:ext uri="{0D108BD9-81ED-4DB2-BD59-A6C34878D82A}">
                    <a16:rowId xmlns:a16="http://schemas.microsoft.com/office/drawing/2014/main" val="10000"/>
                  </a:ext>
                </a:extLst>
              </a:tr>
              <a:tr h="372292">
                <a:tc>
                  <a:txBody>
                    <a:bodyPr/>
                    <a:lstStyle/>
                    <a:p>
                      <a:r>
                        <a:rPr lang="de-DE" dirty="0" smtClean="0">
                          <a:solidFill>
                            <a:schemeClr val="tx2"/>
                          </a:solidFill>
                        </a:rPr>
                        <a:t>Krankenhaus, stationäre Pflegeeinrichtung,</a:t>
                      </a:r>
                      <a:r>
                        <a:rPr lang="de-DE" baseline="0" dirty="0" smtClean="0">
                          <a:solidFill>
                            <a:schemeClr val="tx2"/>
                          </a:solidFill>
                        </a:rPr>
                        <a:t> ambulanter Pflegedienst</a:t>
                      </a:r>
                      <a:endParaRPr lang="de-DE" dirty="0">
                        <a:solidFill>
                          <a:schemeClr val="tx2"/>
                        </a:solidFill>
                      </a:endParaRPr>
                    </a:p>
                  </a:txBody>
                  <a:tcPr/>
                </a:tc>
                <a:tc>
                  <a:txBody>
                    <a:bodyPr/>
                    <a:lstStyle/>
                    <a:p>
                      <a:pPr marL="285750" indent="-285750">
                        <a:buFont typeface="Arial" panose="020B0604020202020204" pitchFamily="34" charset="0"/>
                        <a:buChar char="•"/>
                      </a:pPr>
                      <a:r>
                        <a:rPr lang="de-DE" dirty="0" smtClean="0">
                          <a:solidFill>
                            <a:schemeClr val="tx2"/>
                          </a:solidFill>
                        </a:rPr>
                        <a:t>Pflegefachkraft</a:t>
                      </a:r>
                    </a:p>
                    <a:p>
                      <a:pPr marL="285750" indent="-285750">
                        <a:buFont typeface="Arial" panose="020B0604020202020204" pitchFamily="34" charset="0"/>
                        <a:buChar char="•"/>
                      </a:pPr>
                      <a:r>
                        <a:rPr lang="de-DE" dirty="0" smtClean="0">
                          <a:solidFill>
                            <a:schemeClr val="tx2"/>
                          </a:solidFill>
                        </a:rPr>
                        <a:t>1 Jahr Berufserfahrung</a:t>
                      </a:r>
                      <a:r>
                        <a:rPr lang="de-DE" baseline="0" dirty="0" smtClean="0">
                          <a:solidFill>
                            <a:schemeClr val="tx2"/>
                          </a:solidFill>
                        </a:rPr>
                        <a:t>  (Muss) in dem Bereich (Soll) in den letzten 5 Jahren</a:t>
                      </a:r>
                    </a:p>
                    <a:p>
                      <a:pPr marL="285750" indent="-285750">
                        <a:buFont typeface="Arial" panose="020B0604020202020204" pitchFamily="34" charset="0"/>
                        <a:buChar char="•"/>
                      </a:pPr>
                      <a:r>
                        <a:rPr lang="de-DE" baseline="0" dirty="0" smtClean="0">
                          <a:solidFill>
                            <a:schemeClr val="tx2"/>
                          </a:solidFill>
                        </a:rPr>
                        <a:t>300 h berufspädagogische Qualifikation bei Abschluss ab 01.01.2020,  Bestandsschutz für bestehende Qualifikation</a:t>
                      </a:r>
                    </a:p>
                    <a:p>
                      <a:pPr marL="285750" indent="-285750">
                        <a:buFont typeface="Arial" panose="020B0604020202020204" pitchFamily="34" charset="0"/>
                        <a:buChar char="•"/>
                      </a:pPr>
                      <a:r>
                        <a:rPr lang="de-DE" baseline="0" dirty="0" smtClean="0">
                          <a:solidFill>
                            <a:schemeClr val="tx2"/>
                          </a:solidFill>
                        </a:rPr>
                        <a:t>Jährlich 24 h insbesondere berufspädagogische Fortbildung</a:t>
                      </a:r>
                      <a:endParaRPr lang="de-DE" dirty="0">
                        <a:solidFill>
                          <a:schemeClr val="tx2"/>
                        </a:solidFill>
                      </a:endParaRPr>
                    </a:p>
                  </a:txBody>
                  <a:tcPr/>
                </a:tc>
                <a:extLst>
                  <a:ext uri="{0D108BD9-81ED-4DB2-BD59-A6C34878D82A}">
                    <a16:rowId xmlns:a16="http://schemas.microsoft.com/office/drawing/2014/main" val="10001"/>
                  </a:ext>
                </a:extLst>
              </a:tr>
              <a:tr h="372292">
                <a:tc>
                  <a:txBody>
                    <a:bodyPr/>
                    <a:lstStyle/>
                    <a:p>
                      <a:r>
                        <a:rPr lang="de-DE" dirty="0" smtClean="0">
                          <a:solidFill>
                            <a:schemeClr val="tx2"/>
                          </a:solidFill>
                        </a:rPr>
                        <a:t>Sonstige</a:t>
                      </a:r>
                      <a:endParaRPr lang="de-DE" dirty="0">
                        <a:solidFill>
                          <a:schemeClr val="tx2"/>
                        </a:solidFill>
                      </a:endParaRPr>
                    </a:p>
                  </a:txBody>
                  <a:tcPr/>
                </a:tc>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dirty="0" smtClean="0">
                          <a:solidFill>
                            <a:schemeClr val="tx2"/>
                          </a:solidFill>
                        </a:rPr>
                        <a:t>1 Jahr Berufserfahrung</a:t>
                      </a:r>
                      <a:r>
                        <a:rPr lang="de-DE" baseline="0" dirty="0" smtClean="0">
                          <a:solidFill>
                            <a:schemeClr val="tx2"/>
                          </a:solidFill>
                        </a:rPr>
                        <a:t>  (Muss) in dem Bereich (Soll) in den letzten 5 Jahren</a:t>
                      </a:r>
                    </a:p>
                    <a:p>
                      <a:pPr marL="285750" indent="-285750">
                        <a:buFont typeface="Arial" panose="020B0604020202020204" pitchFamily="34" charset="0"/>
                        <a:buChar char="•"/>
                      </a:pPr>
                      <a:r>
                        <a:rPr lang="de-DE" dirty="0" smtClean="0">
                          <a:solidFill>
                            <a:schemeClr val="tx2"/>
                          </a:solidFill>
                        </a:rPr>
                        <a:t>entsprechend qualifizierte Fachkräfte</a:t>
                      </a:r>
                      <a:endParaRPr lang="de-DE" dirty="0">
                        <a:solidFill>
                          <a:schemeClr val="tx2"/>
                        </a:solidFill>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52970857"/>
      </p:ext>
    </p:extLst>
  </p:cSld>
  <p:clrMapOvr>
    <a:masterClrMapping/>
  </p:clrMapOvr>
  <p:transition spd="slow">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Vertrag reine Praxisstelle</a:t>
            </a:r>
            <a:endParaRPr lang="de-DE" sz="3200" b="1" dirty="0"/>
          </a:p>
        </p:txBody>
      </p:sp>
      <p:sp>
        <p:nvSpPr>
          <p:cNvPr id="4" name="Inhaltsplatzhalter 3"/>
          <p:cNvSpPr>
            <a:spLocks noGrp="1"/>
          </p:cNvSpPr>
          <p:nvPr>
            <p:ph sz="half" idx="1"/>
          </p:nvPr>
        </p:nvSpPr>
        <p:spPr>
          <a:xfrm>
            <a:off x="276487" y="1051657"/>
            <a:ext cx="8580130" cy="5597333"/>
          </a:xfrm>
          <a:noFill/>
        </p:spPr>
        <p:txBody>
          <a:bodyPr/>
          <a:lstStyle/>
          <a:p>
            <a:pPr marL="342900" lvl="2" indent="-342900">
              <a:buFont typeface="Gill Sans Ultra Bold Condensed" panose="020B0A06020104020203" pitchFamily="34" charset="0"/>
              <a:buChar char="–"/>
            </a:pPr>
            <a:endParaRPr lang="de-DE" sz="1200" dirty="0" smtClean="0"/>
          </a:p>
          <a:p>
            <a:pPr marL="342900" lvl="2" indent="-342900">
              <a:buFont typeface="Gill Sans Ultra Bold Condensed" panose="020B0A06020104020203" pitchFamily="34" charset="0"/>
              <a:buChar char="–"/>
            </a:pPr>
            <a:r>
              <a:rPr lang="de-DE" b="1" dirty="0" smtClean="0"/>
              <a:t>Vergütung für den Praxiseinsatz</a:t>
            </a:r>
            <a:r>
              <a:rPr lang="de-DE" dirty="0" smtClean="0"/>
              <a:t>: </a:t>
            </a:r>
          </a:p>
          <a:p>
            <a:pPr marL="114300" lvl="2" indent="0">
              <a:buNone/>
            </a:pPr>
            <a:endParaRPr lang="de-DE" sz="1200" dirty="0" smtClean="0"/>
          </a:p>
          <a:p>
            <a:pPr lvl="1"/>
            <a:r>
              <a:rPr lang="de-DE" b="1" dirty="0" smtClean="0"/>
              <a:t>Ob und in welcher Höhe </a:t>
            </a:r>
            <a:r>
              <a:rPr lang="de-DE" dirty="0" smtClean="0"/>
              <a:t>der TPA die Einsatzstelle an der Ausgleichszuweisung aus dem Ausbildungsfonds beteiligt, muss im Einzelfall verhandelt werden. </a:t>
            </a:r>
            <a:br>
              <a:rPr lang="de-DE" dirty="0" smtClean="0"/>
            </a:br>
            <a:endParaRPr lang="de-DE" sz="1200" dirty="0" smtClean="0"/>
          </a:p>
          <a:p>
            <a:pPr lvl="1"/>
            <a:r>
              <a:rPr lang="de-DE" dirty="0" smtClean="0"/>
              <a:t>Eine Weiterleitung von </a:t>
            </a:r>
            <a:r>
              <a:rPr lang="de-DE" b="1" dirty="0" smtClean="0"/>
              <a:t>Teilen der Ausgleichszuweisung </a:t>
            </a:r>
            <a:r>
              <a:rPr lang="de-DE" dirty="0" smtClean="0"/>
              <a:t>ist insbesondere dann erforderlich, wenn die Einsatzstelle ausschließlich für die Azubi des TPA Praxisanleiter qualifizieren und vorhalten muss. </a:t>
            </a:r>
            <a:br>
              <a:rPr lang="de-DE" dirty="0" smtClean="0"/>
            </a:br>
            <a:endParaRPr lang="de-DE" sz="1200" dirty="0" smtClean="0"/>
          </a:p>
          <a:p>
            <a:pPr lvl="1"/>
            <a:r>
              <a:rPr lang="de-DE" dirty="0" smtClean="0"/>
              <a:t>Die Formulierungshilfen enthalten nicht abschließende Gestaltungsbeispiele. Denkbar wäre z.B. auch die Finanzierung konkreter </a:t>
            </a:r>
            <a:r>
              <a:rPr lang="de-DE" dirty="0" err="1" smtClean="0"/>
              <a:t>Praxisanleiterqualifizierungs-maßnahmen</a:t>
            </a:r>
            <a:r>
              <a:rPr lang="de-DE" dirty="0" smtClean="0"/>
              <a:t>. </a:t>
            </a:r>
          </a:p>
          <a:p>
            <a:pPr marL="457200" lvl="1" indent="0">
              <a:buNone/>
            </a:pPr>
            <a:r>
              <a:rPr lang="de-DE" dirty="0" smtClean="0"/>
              <a:t/>
            </a:r>
            <a:br>
              <a:rPr lang="de-DE" dirty="0" smtClean="0"/>
            </a:br>
            <a:endParaRPr lang="de-DE" dirty="0" smtClean="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65</a:t>
            </a:fld>
            <a:endParaRPr lang="de-DE" dirty="0"/>
          </a:p>
        </p:txBody>
      </p:sp>
    </p:spTree>
    <p:extLst>
      <p:ext uri="{BB962C8B-B14F-4D97-AF65-F5344CB8AC3E}">
        <p14:creationId xmlns:p14="http://schemas.microsoft.com/office/powerpoint/2010/main" val="3153179270"/>
      </p:ext>
    </p:extLst>
  </p:cSld>
  <p:clrMapOvr>
    <a:masterClrMapping/>
  </p:clrMapOvr>
  <p:transition spd="slow">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Vertrag reine Praxisstelle</a:t>
            </a:r>
            <a:endParaRPr lang="de-DE" sz="3200" b="1" dirty="0"/>
          </a:p>
        </p:txBody>
      </p:sp>
      <p:sp>
        <p:nvSpPr>
          <p:cNvPr id="4" name="Inhaltsplatzhalter 3"/>
          <p:cNvSpPr>
            <a:spLocks noGrp="1"/>
          </p:cNvSpPr>
          <p:nvPr>
            <p:ph sz="half" idx="1"/>
          </p:nvPr>
        </p:nvSpPr>
        <p:spPr>
          <a:xfrm>
            <a:off x="276487" y="1182287"/>
            <a:ext cx="8580130" cy="5597333"/>
          </a:xfrm>
          <a:noFill/>
        </p:spPr>
        <p:txBody>
          <a:bodyPr/>
          <a:lstStyle/>
          <a:p>
            <a:pPr marL="342900" lvl="2" indent="-342900">
              <a:buFont typeface="Gill Sans Ultra Bold Condensed" panose="020B0A06020104020203" pitchFamily="34" charset="0"/>
              <a:buChar char="–"/>
            </a:pPr>
            <a:endParaRPr lang="de-DE" sz="600" b="1" dirty="0" smtClean="0"/>
          </a:p>
          <a:p>
            <a:pPr marL="342900" lvl="2" indent="-342900">
              <a:buFont typeface="Gill Sans Ultra Bold Condensed" panose="020B0A06020104020203" pitchFamily="34" charset="0"/>
              <a:buChar char="–"/>
            </a:pPr>
            <a:r>
              <a:rPr lang="de-DE" b="1" dirty="0" smtClean="0"/>
              <a:t>Vergütung für den Praxiseinsatz</a:t>
            </a:r>
            <a:r>
              <a:rPr lang="de-DE" dirty="0" smtClean="0"/>
              <a:t>: </a:t>
            </a:r>
          </a:p>
          <a:p>
            <a:pPr marL="114300" lvl="2" indent="0">
              <a:buNone/>
            </a:pPr>
            <a:endParaRPr lang="de-DE" sz="1200" dirty="0" smtClean="0"/>
          </a:p>
          <a:p>
            <a:pPr lvl="1"/>
            <a:r>
              <a:rPr lang="de-DE" u="sng" dirty="0" smtClean="0"/>
              <a:t>Bsp</a:t>
            </a:r>
            <a:r>
              <a:rPr lang="de-DE" dirty="0" smtClean="0"/>
              <a:t>.: Fixe Stundenpauschale für die Pflichtstunden (also z.B. 400 h x ... EUR)</a:t>
            </a:r>
            <a:br>
              <a:rPr lang="de-DE" dirty="0" smtClean="0"/>
            </a:br>
            <a:r>
              <a:rPr lang="de-DE" dirty="0" smtClean="0"/>
              <a:t/>
            </a:r>
            <a:br>
              <a:rPr lang="de-DE" dirty="0" smtClean="0"/>
            </a:br>
            <a:r>
              <a:rPr lang="de-DE" dirty="0" smtClean="0"/>
              <a:t>Möglich wäre dabei eine Fortschreibung entsprechend der Entwicklung der vom Fonds gezahlten Pauschale für die Kosten der praktischen Ausbildung. </a:t>
            </a:r>
            <a:br>
              <a:rPr lang="de-DE" dirty="0" smtClean="0"/>
            </a:br>
            <a:endParaRPr lang="de-DE" sz="600" dirty="0" smtClean="0"/>
          </a:p>
          <a:p>
            <a:pPr lvl="1"/>
            <a:r>
              <a:rPr lang="de-DE" u="sng" dirty="0" smtClean="0"/>
              <a:t>Möglich wäre auch</a:t>
            </a:r>
            <a:r>
              <a:rPr lang="de-DE" dirty="0" smtClean="0"/>
              <a:t>: Anteilige Beteiligung an o.g. Pauschale oder sogar einer speziellen Praxisanleitungspauschale, falls eine solche in BW explizit vereinbart werden sollte. </a:t>
            </a:r>
            <a:br>
              <a:rPr lang="de-DE" dirty="0" smtClean="0"/>
            </a:br>
            <a:r>
              <a:rPr lang="de-DE" sz="600" dirty="0" smtClean="0"/>
              <a:t/>
            </a:r>
            <a:br>
              <a:rPr lang="de-DE" sz="600" dirty="0" smtClean="0"/>
            </a:br>
            <a:r>
              <a:rPr lang="de-DE" dirty="0" smtClean="0"/>
              <a:t>Aus einem jährlichen Betrag kann durch die durchschnittlich 866 Pflichteinsatzstunden/Jahr ein Stundensatz gebildet w.</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66</a:t>
            </a:fld>
            <a:endParaRPr lang="de-DE" dirty="0"/>
          </a:p>
        </p:txBody>
      </p:sp>
    </p:spTree>
    <p:extLst>
      <p:ext uri="{BB962C8B-B14F-4D97-AF65-F5344CB8AC3E}">
        <p14:creationId xmlns:p14="http://schemas.microsoft.com/office/powerpoint/2010/main" val="1302024563"/>
      </p:ext>
    </p:extLst>
  </p:cSld>
  <p:clrMapOvr>
    <a:masterClrMapping/>
  </p:clrMapOvr>
  <p:transition spd="slow">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Vertrag mit „Azubitausch“</a:t>
            </a:r>
            <a:endParaRPr lang="de-DE" sz="3200" b="1" dirty="0"/>
          </a:p>
        </p:txBody>
      </p:sp>
      <p:sp>
        <p:nvSpPr>
          <p:cNvPr id="4" name="Inhaltsplatzhalter 3"/>
          <p:cNvSpPr>
            <a:spLocks noGrp="1"/>
          </p:cNvSpPr>
          <p:nvPr>
            <p:ph sz="half" idx="1"/>
          </p:nvPr>
        </p:nvSpPr>
        <p:spPr>
          <a:xfrm>
            <a:off x="276487" y="1417421"/>
            <a:ext cx="8580130" cy="5597333"/>
          </a:xfrm>
          <a:noFill/>
        </p:spPr>
        <p:txBody>
          <a:bodyPr/>
          <a:lstStyle/>
          <a:p>
            <a:pPr marL="342900" lvl="2" indent="-342900">
              <a:buFont typeface="Gill Sans Ultra Bold Condensed" panose="020B0A06020104020203" pitchFamily="34" charset="0"/>
              <a:buChar char="–"/>
            </a:pPr>
            <a:endParaRPr lang="de-DE" sz="600" b="1" dirty="0" smtClean="0"/>
          </a:p>
          <a:p>
            <a:pPr marL="342900" lvl="2" indent="-342900">
              <a:buFont typeface="Gill Sans Ultra Bold Condensed" panose="020B0A06020104020203" pitchFamily="34" charset="0"/>
              <a:buChar char="–"/>
            </a:pPr>
            <a:r>
              <a:rPr lang="de-DE" dirty="0" smtClean="0"/>
              <a:t>Bilden beide Vertragspartner aus und schicken sich wechselseitig Azubi, ist dies bei der Vertragsgestaltung zu berücksichtigen. </a:t>
            </a:r>
            <a:br>
              <a:rPr lang="de-DE" dirty="0" smtClean="0"/>
            </a:br>
            <a:endParaRPr lang="de-DE" sz="1200" dirty="0" smtClean="0"/>
          </a:p>
          <a:p>
            <a:pPr marL="342900" lvl="2" indent="-342900">
              <a:buFont typeface="Gill Sans Ultra Bold Condensed" panose="020B0A06020104020203" pitchFamily="34" charset="0"/>
              <a:buChar char="–"/>
            </a:pPr>
            <a:r>
              <a:rPr lang="de-DE" dirty="0" smtClean="0"/>
              <a:t>Der Austausch setzt dabei nicht voraus, dass die Zahl der Auszubildenden deckungsgleich ist! Es reicht dass zumindest ein Azubi geschickt wird.</a:t>
            </a:r>
            <a:br>
              <a:rPr lang="de-DE" dirty="0" smtClean="0"/>
            </a:br>
            <a:r>
              <a:rPr lang="de-DE" sz="1200" dirty="0" smtClean="0"/>
              <a:t> </a:t>
            </a:r>
            <a:r>
              <a:rPr lang="de-DE" dirty="0" smtClean="0"/>
              <a:t/>
            </a:r>
            <a:br>
              <a:rPr lang="de-DE" dirty="0" smtClean="0"/>
            </a:br>
            <a:r>
              <a:rPr lang="de-DE" i="1" dirty="0" err="1" smtClean="0"/>
              <a:t>Bsp</a:t>
            </a:r>
            <a:r>
              <a:rPr lang="de-DE" i="1" dirty="0" smtClean="0"/>
              <a:t>: Träger A (Krankenhaus) schickt 5 Azubi zum Träger B (ambulanter Dienst), Träger B (ambulanter Dienst) schickt 2 Azubi zum </a:t>
            </a:r>
            <a:r>
              <a:rPr lang="de-DE" i="1" dirty="0"/>
              <a:t>Träger A (Krankenhaus)</a:t>
            </a:r>
            <a:r>
              <a:rPr lang="de-DE" i="1" dirty="0" smtClean="0"/>
              <a:t>.</a:t>
            </a:r>
            <a:br>
              <a:rPr lang="de-DE" i="1" dirty="0" smtClean="0"/>
            </a:br>
            <a:endParaRPr lang="de-DE" sz="1200" i="1" dirty="0" smtClean="0"/>
          </a:p>
          <a:p>
            <a:pPr marL="342900" lvl="2" indent="-342900">
              <a:buFont typeface="Gill Sans Ultra Bold Condensed" panose="020B0A06020104020203" pitchFamily="34" charset="0"/>
              <a:buChar char="–"/>
            </a:pPr>
            <a:r>
              <a:rPr lang="de-DE" dirty="0" smtClean="0"/>
              <a:t>Statt zweier „einfacher“ Einsatzstellenverträge gibt es einen Vertrag, der beide Vertragspartnern als </a:t>
            </a:r>
            <a:r>
              <a:rPr lang="de-DE" b="1" dirty="0" smtClean="0"/>
              <a:t>entsendende Stelle </a:t>
            </a:r>
            <a:r>
              <a:rPr lang="de-DE" dirty="0" smtClean="0"/>
              <a:t>und als </a:t>
            </a:r>
            <a:r>
              <a:rPr lang="de-DE" b="1" dirty="0" smtClean="0"/>
              <a:t>Einsatzstelle</a:t>
            </a:r>
            <a:r>
              <a:rPr lang="de-DE" dirty="0" smtClean="0"/>
              <a:t> berücksichtigt. </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67</a:t>
            </a:fld>
            <a:endParaRPr lang="de-DE" dirty="0"/>
          </a:p>
        </p:txBody>
      </p:sp>
    </p:spTree>
    <p:extLst>
      <p:ext uri="{BB962C8B-B14F-4D97-AF65-F5344CB8AC3E}">
        <p14:creationId xmlns:p14="http://schemas.microsoft.com/office/powerpoint/2010/main" val="3448170644"/>
      </p:ext>
    </p:extLst>
  </p:cSld>
  <p:clrMapOvr>
    <a:masterClrMapping/>
  </p:clrMapOvr>
  <p:transition spd="slow">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Vertrag mit „Azubitausch“</a:t>
            </a:r>
            <a:endParaRPr lang="de-DE" sz="3200" b="1" dirty="0"/>
          </a:p>
        </p:txBody>
      </p:sp>
      <p:sp>
        <p:nvSpPr>
          <p:cNvPr id="4" name="Inhaltsplatzhalter 3"/>
          <p:cNvSpPr>
            <a:spLocks noGrp="1"/>
          </p:cNvSpPr>
          <p:nvPr>
            <p:ph sz="half" idx="1"/>
          </p:nvPr>
        </p:nvSpPr>
        <p:spPr>
          <a:xfrm>
            <a:off x="276487" y="1090846"/>
            <a:ext cx="8580130" cy="5597333"/>
          </a:xfrm>
          <a:noFill/>
        </p:spPr>
        <p:txBody>
          <a:bodyPr/>
          <a:lstStyle/>
          <a:p>
            <a:pPr marL="342900" lvl="2" indent="-342900">
              <a:buFont typeface="Gill Sans Ultra Bold Condensed" panose="020B0A06020104020203" pitchFamily="34" charset="0"/>
              <a:buChar char="–"/>
            </a:pPr>
            <a:endParaRPr lang="de-DE" sz="600" b="1" dirty="0" smtClean="0"/>
          </a:p>
          <a:p>
            <a:r>
              <a:rPr lang="de-DE" dirty="0" smtClean="0"/>
              <a:t>Sinnvoll: Gemeinsame Abstimmung bei der </a:t>
            </a:r>
            <a:r>
              <a:rPr lang="de-DE" b="1" dirty="0" smtClean="0"/>
              <a:t>Planung der Praxiseinsätze</a:t>
            </a:r>
            <a:r>
              <a:rPr lang="de-DE" dirty="0" smtClean="0"/>
              <a:t>, ggf. unter Berücksichtigung der Empfehlungen einer koordinierenden Stelle (Formulierung wie beim Schulvertrag)</a:t>
            </a:r>
            <a:br>
              <a:rPr lang="de-DE" dirty="0" smtClean="0"/>
            </a:br>
            <a:endParaRPr lang="de-DE" sz="1200" dirty="0" smtClean="0"/>
          </a:p>
          <a:p>
            <a:r>
              <a:rPr lang="de-DE" dirty="0" smtClean="0"/>
              <a:t>Wochenstunden bei Träger A und bei Träger B </a:t>
            </a:r>
            <a:br>
              <a:rPr lang="de-DE" dirty="0" smtClean="0"/>
            </a:br>
            <a:endParaRPr lang="de-DE" sz="1200" dirty="0" smtClean="0"/>
          </a:p>
          <a:p>
            <a:r>
              <a:rPr lang="de-DE" dirty="0" smtClean="0"/>
              <a:t>Einsatzbereiche bei Träger A und bei Träger B </a:t>
            </a:r>
            <a:br>
              <a:rPr lang="de-DE" dirty="0" smtClean="0"/>
            </a:br>
            <a:endParaRPr lang="de-DE" sz="1200" dirty="0" smtClean="0"/>
          </a:p>
          <a:p>
            <a:r>
              <a:rPr lang="de-DE" dirty="0" smtClean="0"/>
              <a:t>Zahl der Praxisstellen bei Träger A und bei Träger B – da komplexer, am Besten in Form einer Anlage</a:t>
            </a:r>
            <a:br>
              <a:rPr lang="de-DE" dirty="0" smtClean="0"/>
            </a:br>
            <a:endParaRPr lang="de-DE" sz="1200" dirty="0" smtClean="0"/>
          </a:p>
          <a:p>
            <a:r>
              <a:rPr lang="de-DE" dirty="0" smtClean="0"/>
              <a:t>Möglichkeit der Verrechnung bei der Vergütung – Entweder großzügige Aufhebung der Kosten oder Spitzausgleich (im </a:t>
            </a:r>
            <a:r>
              <a:rPr lang="de-DE" dirty="0" err="1" smtClean="0"/>
              <a:t>Bsp</a:t>
            </a:r>
            <a:r>
              <a:rPr lang="de-DE" dirty="0" smtClean="0"/>
              <a:t>: </a:t>
            </a:r>
            <a:br>
              <a:rPr lang="de-DE" dirty="0" smtClean="0"/>
            </a:br>
            <a:r>
              <a:rPr lang="de-DE" dirty="0" smtClean="0"/>
              <a:t>5 Azubi - 2 Azubi = Vergütung für 3 Azubi)</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68</a:t>
            </a:fld>
            <a:endParaRPr lang="de-DE" dirty="0"/>
          </a:p>
        </p:txBody>
      </p:sp>
    </p:spTree>
    <p:extLst>
      <p:ext uri="{BB962C8B-B14F-4D97-AF65-F5344CB8AC3E}">
        <p14:creationId xmlns:p14="http://schemas.microsoft.com/office/powerpoint/2010/main" val="828950085"/>
      </p:ext>
    </p:extLst>
  </p:cSld>
  <p:clrMapOvr>
    <a:masterClrMapping/>
  </p:clrMapOvr>
  <p:transition spd="slow">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Verbundvertrag</a:t>
            </a:r>
            <a:endParaRPr lang="de-DE" sz="3200" b="1" dirty="0"/>
          </a:p>
        </p:txBody>
      </p:sp>
      <p:sp>
        <p:nvSpPr>
          <p:cNvPr id="4" name="Inhaltsplatzhalter 3"/>
          <p:cNvSpPr>
            <a:spLocks noGrp="1"/>
          </p:cNvSpPr>
          <p:nvPr>
            <p:ph sz="half" idx="1"/>
          </p:nvPr>
        </p:nvSpPr>
        <p:spPr>
          <a:xfrm>
            <a:off x="276487" y="1430484"/>
            <a:ext cx="8580130" cy="5597333"/>
          </a:xfrm>
          <a:noFill/>
        </p:spPr>
        <p:txBody>
          <a:bodyPr/>
          <a:lstStyle/>
          <a:p>
            <a:pPr marL="342900" lvl="2" indent="-342900">
              <a:buFont typeface="Gill Sans Ultra Bold Condensed" panose="020B0A06020104020203" pitchFamily="34" charset="0"/>
              <a:buChar char="–"/>
            </a:pPr>
            <a:endParaRPr lang="de-DE" sz="600" b="1" dirty="0" smtClean="0"/>
          </a:p>
          <a:p>
            <a:pPr marL="342900" lvl="2" indent="-342900">
              <a:buFont typeface="Gill Sans Ultra Bold Condensed" panose="020B0A06020104020203" pitchFamily="34" charset="0"/>
              <a:buChar char="–"/>
            </a:pPr>
            <a:r>
              <a:rPr lang="de-DE" dirty="0" smtClean="0"/>
              <a:t>Der Verbundvertrag ist eine vertragliche Regelung für einen gesamten Ausbildungsverbund. Er </a:t>
            </a:r>
            <a:r>
              <a:rPr lang="de-DE" b="1" dirty="0" smtClean="0"/>
              <a:t>kombiniert </a:t>
            </a:r>
            <a:r>
              <a:rPr lang="de-DE" dirty="0" smtClean="0"/>
              <a:t>als Netzwerkvertrag den </a:t>
            </a:r>
            <a:r>
              <a:rPr lang="de-DE" b="1" dirty="0" smtClean="0"/>
              <a:t>Schulvertrag </a:t>
            </a:r>
            <a:r>
              <a:rPr lang="de-DE" dirty="0" smtClean="0"/>
              <a:t>mit </a:t>
            </a:r>
            <a:r>
              <a:rPr lang="de-DE" b="1" dirty="0" smtClean="0"/>
              <a:t>Praxiseinsatzverträgen </a:t>
            </a:r>
            <a:r>
              <a:rPr lang="de-DE" dirty="0" smtClean="0"/>
              <a:t>mit gleich mehreren TPA</a:t>
            </a:r>
            <a:r>
              <a:rPr lang="de-DE" b="1" dirty="0" smtClean="0"/>
              <a:t> </a:t>
            </a:r>
            <a:r>
              <a:rPr lang="de-DE" dirty="0" smtClean="0"/>
              <a:t> – er weist damit auch die größte Komplexität auf</a:t>
            </a:r>
            <a:r>
              <a:rPr lang="de-DE" dirty="0"/>
              <a:t> </a:t>
            </a:r>
            <a:r>
              <a:rPr lang="de-DE" dirty="0" smtClean="0"/>
              <a:t>(„Königsklasse“).</a:t>
            </a:r>
            <a:br>
              <a:rPr lang="de-DE" dirty="0" smtClean="0"/>
            </a:br>
            <a:r>
              <a:rPr lang="de-DE" dirty="0" smtClean="0"/>
              <a:t/>
            </a:r>
            <a:br>
              <a:rPr lang="de-DE" dirty="0" smtClean="0"/>
            </a:br>
            <a:endParaRPr lang="de-DE" sz="800" dirty="0" smtClean="0"/>
          </a:p>
          <a:p>
            <a:pPr marL="342900" lvl="2" indent="-342900">
              <a:buFont typeface="Gill Sans Ultra Bold Condensed" panose="020B0A06020104020203" pitchFamily="34" charset="0"/>
              <a:buChar char="–"/>
            </a:pPr>
            <a:r>
              <a:rPr lang="de-DE" dirty="0" smtClean="0"/>
              <a:t>Der Verbundvertrag ist ein </a:t>
            </a:r>
            <a:r>
              <a:rPr lang="de-DE" b="1" dirty="0" smtClean="0"/>
              <a:t>mehrseitiger Vertrag</a:t>
            </a:r>
            <a:r>
              <a:rPr lang="de-DE" dirty="0" smtClean="0"/>
              <a:t>, bei dem sich alle Partner auf die gleichen Bedingungen einlassen.</a:t>
            </a:r>
            <a:br>
              <a:rPr lang="de-DE" dirty="0" smtClean="0"/>
            </a:br>
            <a:r>
              <a:rPr lang="de-DE" sz="1200" dirty="0" smtClean="0"/>
              <a:t/>
            </a:r>
            <a:br>
              <a:rPr lang="de-DE" sz="1200" dirty="0" smtClean="0"/>
            </a:br>
            <a:r>
              <a:rPr lang="de-DE" dirty="0" smtClean="0">
                <a:sym typeface="Wingdings" panose="05000000000000000000" pitchFamily="2" charset="2"/>
              </a:rPr>
              <a:t> 	</a:t>
            </a:r>
            <a:r>
              <a:rPr lang="de-DE" dirty="0" smtClean="0"/>
              <a:t>Es können auch Ausbildungsverbünde ohne einen 	Verbundvertrag gebildet werden – dann müssen aber alle 	Vertragsbeziehungen zweiseitig geregelt werden!</a:t>
            </a:r>
            <a:endParaRPr lang="de-DE" sz="1200" dirty="0" smtClean="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69</a:t>
            </a:fld>
            <a:endParaRPr lang="de-DE" dirty="0"/>
          </a:p>
        </p:txBody>
      </p:sp>
    </p:spTree>
    <p:extLst>
      <p:ext uri="{BB962C8B-B14F-4D97-AF65-F5344CB8AC3E}">
        <p14:creationId xmlns:p14="http://schemas.microsoft.com/office/powerpoint/2010/main" val="2956392167"/>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Handlungsbedarf/Formulierungshilfen</a:t>
            </a:r>
            <a:endParaRPr lang="de-DE" sz="3200" b="1"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7</a:t>
            </a:fld>
            <a:endParaRPr lang="de-DE" dirty="0"/>
          </a:p>
        </p:txBody>
      </p:sp>
      <p:sp>
        <p:nvSpPr>
          <p:cNvPr id="4" name="Inhaltsplatzhalter 3"/>
          <p:cNvSpPr>
            <a:spLocks noGrp="1"/>
          </p:cNvSpPr>
          <p:nvPr>
            <p:ph sz="half" idx="1"/>
          </p:nvPr>
        </p:nvSpPr>
        <p:spPr>
          <a:xfrm>
            <a:off x="328739" y="1495799"/>
            <a:ext cx="8548251" cy="5597333"/>
          </a:xfrm>
          <a:noFill/>
        </p:spPr>
        <p:txBody>
          <a:bodyPr/>
          <a:lstStyle/>
          <a:p>
            <a:r>
              <a:rPr lang="de-DE" dirty="0" smtClean="0"/>
              <a:t>Für Schulen und TPA besteht Handlungsbedarf:</a:t>
            </a:r>
            <a:br>
              <a:rPr lang="de-DE" dirty="0" smtClean="0"/>
            </a:br>
            <a:endParaRPr lang="de-DE" dirty="0" smtClean="0"/>
          </a:p>
          <a:p>
            <a:pPr lvl="1"/>
            <a:r>
              <a:rPr lang="de-DE" dirty="0" smtClean="0"/>
              <a:t>Bisherige Verträge aktualisierten</a:t>
            </a:r>
            <a:endParaRPr lang="de-DE" dirty="0"/>
          </a:p>
          <a:p>
            <a:pPr lvl="1"/>
            <a:r>
              <a:rPr lang="de-DE" dirty="0" smtClean="0"/>
              <a:t>Bislang informelle Kooperationen auf schriftliche Basis stellen</a:t>
            </a:r>
          </a:p>
          <a:p>
            <a:pPr lvl="1"/>
            <a:r>
              <a:rPr lang="de-DE" dirty="0" smtClean="0"/>
              <a:t>Zusätzliche Kooperationspartner suchen. </a:t>
            </a:r>
            <a:br>
              <a:rPr lang="de-DE" dirty="0" smtClean="0"/>
            </a:br>
            <a:endParaRPr lang="de-DE" dirty="0" smtClean="0"/>
          </a:p>
          <a:p>
            <a:r>
              <a:rPr lang="de-DE" dirty="0" smtClean="0"/>
              <a:t>Da nun schon die ersten Ausbildungsverträge für die neue Ausbildung abgeschlossen werden sollten, drängt die Zeit. </a:t>
            </a:r>
          </a:p>
          <a:p>
            <a:pPr marL="457200" lvl="1" indent="0">
              <a:buNone/>
            </a:pPr>
            <a:endParaRPr lang="de-DE" dirty="0" smtClean="0"/>
          </a:p>
          <a:p>
            <a:endParaRPr lang="de-DE" dirty="0" smtClean="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3167" y="4826742"/>
            <a:ext cx="760904" cy="15218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4753195"/>
      </p:ext>
    </p:extLst>
  </p:cSld>
  <p:clrMapOvr>
    <a:masterClrMapping/>
  </p:clrMapOvr>
  <p:transition spd="slow">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Verbundvertrag</a:t>
            </a:r>
            <a:endParaRPr lang="de-DE" sz="3200" b="1" dirty="0"/>
          </a:p>
        </p:txBody>
      </p:sp>
      <p:sp>
        <p:nvSpPr>
          <p:cNvPr id="4" name="Inhaltsplatzhalter 3"/>
          <p:cNvSpPr>
            <a:spLocks noGrp="1"/>
          </p:cNvSpPr>
          <p:nvPr>
            <p:ph sz="half" idx="1"/>
          </p:nvPr>
        </p:nvSpPr>
        <p:spPr>
          <a:xfrm>
            <a:off x="276487" y="1234539"/>
            <a:ext cx="8580130" cy="5597333"/>
          </a:xfrm>
          <a:noFill/>
        </p:spPr>
        <p:txBody>
          <a:bodyPr/>
          <a:lstStyle/>
          <a:p>
            <a:pPr marL="342900" lvl="2" indent="-342900">
              <a:buFont typeface="Gill Sans Ultra Bold Condensed" panose="020B0A06020104020203" pitchFamily="34" charset="0"/>
              <a:buChar char="–"/>
            </a:pPr>
            <a:endParaRPr lang="de-DE" sz="600" b="1" dirty="0" smtClean="0"/>
          </a:p>
          <a:p>
            <a:pPr marL="342900" lvl="2" indent="-342900">
              <a:buFont typeface="Gill Sans Ultra Bold Condensed" panose="020B0A06020104020203" pitchFamily="34" charset="0"/>
              <a:buChar char="–"/>
            </a:pPr>
            <a:r>
              <a:rPr lang="de-DE" dirty="0" smtClean="0"/>
              <a:t>Der Verbundvertrag ermöglicht einen einheitlichen Standard, wobei Abweichungen per Einzelvertrag ausdrücklich zugelassen werden können.</a:t>
            </a:r>
            <a:br>
              <a:rPr lang="de-DE" dirty="0" smtClean="0"/>
            </a:br>
            <a:endParaRPr lang="de-DE" sz="600" dirty="0" smtClean="0"/>
          </a:p>
          <a:p>
            <a:pPr marL="342900" lvl="2" indent="-342900">
              <a:buFont typeface="Gill Sans Ultra Bold Condensed" panose="020B0A06020104020203" pitchFamily="34" charset="0"/>
              <a:buChar char="–"/>
            </a:pPr>
            <a:r>
              <a:rPr lang="de-DE" dirty="0" smtClean="0"/>
              <a:t>Der Verbundvertrag macht besonders dann Sinn, wenn ein Partner im Auftrag aller die Einsatzplanung übernimmt.</a:t>
            </a:r>
            <a:br>
              <a:rPr lang="de-DE" dirty="0" smtClean="0"/>
            </a:br>
            <a:r>
              <a:rPr lang="de-DE" sz="1200" dirty="0" smtClean="0"/>
              <a:t> </a:t>
            </a:r>
          </a:p>
          <a:p>
            <a:pPr marL="342900" lvl="2" indent="-342900">
              <a:buFont typeface="Gill Sans Ultra Bold Condensed" panose="020B0A06020104020203" pitchFamily="34" charset="0"/>
              <a:buChar char="–"/>
            </a:pPr>
            <a:r>
              <a:rPr lang="de-DE" dirty="0" smtClean="0"/>
              <a:t>Innerhalb eines Verbundvertrags sind jedoch unterschiedliche Gestaltungen möglich – eine Aufgabenübertragung an die Schule ist nicht zwingend.  </a:t>
            </a:r>
            <a:br>
              <a:rPr lang="de-DE" dirty="0" smtClean="0"/>
            </a:br>
            <a:endParaRPr lang="de-DE" sz="600" dirty="0" smtClean="0"/>
          </a:p>
          <a:p>
            <a:pPr marL="342900" lvl="2" indent="-342900">
              <a:buFont typeface="Gill Sans Ultra Bold Condensed" panose="020B0A06020104020203" pitchFamily="34" charset="0"/>
              <a:buChar char="–"/>
            </a:pPr>
            <a:r>
              <a:rPr lang="de-DE" dirty="0" smtClean="0"/>
              <a:t>Die Formulierungshilfen für den Verbundvertrag lassen die Kooperationen mit „reinen“ Praxisstellen außen vor.</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70</a:t>
            </a:fld>
            <a:endParaRPr lang="de-DE" dirty="0"/>
          </a:p>
        </p:txBody>
      </p:sp>
    </p:spTree>
    <p:extLst>
      <p:ext uri="{BB962C8B-B14F-4D97-AF65-F5344CB8AC3E}">
        <p14:creationId xmlns:p14="http://schemas.microsoft.com/office/powerpoint/2010/main" val="3135261076"/>
      </p:ext>
    </p:extLst>
  </p:cSld>
  <p:clrMapOvr>
    <a:masterClrMapping/>
  </p:clrMapOvr>
  <p:transition spd="slow">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Verbundvertrag</a:t>
            </a:r>
            <a:endParaRPr lang="de-DE" sz="3200" b="1" dirty="0"/>
          </a:p>
        </p:txBody>
      </p:sp>
      <p:sp>
        <p:nvSpPr>
          <p:cNvPr id="4" name="Inhaltsplatzhalter 3"/>
          <p:cNvSpPr>
            <a:spLocks noGrp="1"/>
          </p:cNvSpPr>
          <p:nvPr>
            <p:ph sz="half" idx="1"/>
          </p:nvPr>
        </p:nvSpPr>
        <p:spPr>
          <a:xfrm>
            <a:off x="276487" y="1260665"/>
            <a:ext cx="8580130" cy="5597333"/>
          </a:xfrm>
          <a:noFill/>
        </p:spPr>
        <p:txBody>
          <a:bodyPr/>
          <a:lstStyle/>
          <a:p>
            <a:pPr marL="342900" lvl="2" indent="-342900">
              <a:buFont typeface="Gill Sans Ultra Bold Condensed" panose="020B0A06020104020203" pitchFamily="34" charset="0"/>
              <a:buChar char="–"/>
            </a:pPr>
            <a:endParaRPr lang="de-DE" sz="600" b="1" dirty="0" smtClean="0"/>
          </a:p>
          <a:p>
            <a:pPr marL="342900" lvl="2" indent="-342900">
              <a:buFont typeface="Gill Sans Ultra Bold Condensed" panose="020B0A06020104020203" pitchFamily="34" charset="0"/>
              <a:buChar char="–"/>
            </a:pPr>
            <a:r>
              <a:rPr lang="de-DE" b="1" dirty="0" smtClean="0"/>
              <a:t>Besonderheiten des Verbundvertrags (Formulierungshilfe)</a:t>
            </a:r>
            <a:r>
              <a:rPr lang="de-DE" sz="1200" b="1" dirty="0" smtClean="0"/>
              <a:t> </a:t>
            </a:r>
            <a:br>
              <a:rPr lang="de-DE" sz="1200" b="1" dirty="0" smtClean="0"/>
            </a:br>
            <a:endParaRPr lang="de-DE" sz="1200" b="1" dirty="0" smtClean="0"/>
          </a:p>
          <a:p>
            <a:pPr marL="914400" lvl="3">
              <a:buFont typeface="Wingdings" panose="05000000000000000000" pitchFamily="2" charset="2"/>
              <a:buChar char="§"/>
            </a:pPr>
            <a:r>
              <a:rPr lang="de-DE" sz="2400" dirty="0" smtClean="0"/>
              <a:t>Es gibt „Gründungpartner“, aber auch die Möglichkeit eines späteren Beitritts </a:t>
            </a:r>
          </a:p>
          <a:p>
            <a:pPr marL="571500" lvl="3" indent="0">
              <a:buNone/>
            </a:pPr>
            <a:r>
              <a:rPr lang="de-DE" sz="2400" dirty="0">
                <a:sym typeface="Wingdings" panose="05000000000000000000" pitchFamily="2" charset="2"/>
              </a:rPr>
              <a:t> </a:t>
            </a:r>
            <a:r>
              <a:rPr lang="de-DE" sz="2400" dirty="0" smtClean="0">
                <a:sym typeface="Wingdings" panose="05000000000000000000" pitchFamily="2" charset="2"/>
              </a:rPr>
              <a:t>      zu regeln ist, ob jeder Partner oder z.B. nur die Schule</a:t>
            </a:r>
            <a:br>
              <a:rPr lang="de-DE" sz="2400" dirty="0" smtClean="0">
                <a:sym typeface="Wingdings" panose="05000000000000000000" pitchFamily="2" charset="2"/>
              </a:rPr>
            </a:br>
            <a:r>
              <a:rPr lang="de-DE" sz="2400" dirty="0" smtClean="0">
                <a:sym typeface="Wingdings" panose="05000000000000000000" pitchFamily="2" charset="2"/>
              </a:rPr>
              <a:t>   	     einem späterem Beitritt zustimmen muss.  </a:t>
            </a:r>
            <a:br>
              <a:rPr lang="de-DE" sz="2400" dirty="0" smtClean="0">
                <a:sym typeface="Wingdings" panose="05000000000000000000" pitchFamily="2" charset="2"/>
              </a:rPr>
            </a:br>
            <a:endParaRPr lang="de-DE" sz="1200" dirty="0" smtClean="0">
              <a:sym typeface="Wingdings" panose="05000000000000000000" pitchFamily="2" charset="2"/>
            </a:endParaRPr>
          </a:p>
          <a:p>
            <a:pPr marL="914400" lvl="3">
              <a:buFont typeface="Wingdings" panose="05000000000000000000" pitchFamily="2" charset="2"/>
              <a:buChar char="§"/>
            </a:pPr>
            <a:r>
              <a:rPr lang="de-DE" sz="2400" dirty="0" smtClean="0">
                <a:sym typeface="Wingdings" panose="05000000000000000000" pitchFamily="2" charset="2"/>
              </a:rPr>
              <a:t>Kündigt ein einzelnes Mitglied, wird der Verbund grundsätzlich fortgesetzt. Die anderen Mitglieder bekommen aber ein Sonderkündigungsrecht, falls sie in diesem </a:t>
            </a:r>
            <a:r>
              <a:rPr lang="de-DE" sz="2400" dirty="0">
                <a:sym typeface="Wingdings" panose="05000000000000000000" pitchFamily="2" charset="2"/>
              </a:rPr>
              <a:t>Fall nicht im </a:t>
            </a:r>
            <a:r>
              <a:rPr lang="de-DE" sz="2400" dirty="0" smtClean="0">
                <a:sym typeface="Wingdings" panose="05000000000000000000" pitchFamily="2" charset="2"/>
              </a:rPr>
              <a:t>Verbund bleiben wollen.   </a:t>
            </a:r>
          </a:p>
          <a:p>
            <a:pPr marL="571500" lvl="3" indent="0">
              <a:buNone/>
            </a:pPr>
            <a:endParaRPr lang="de-DE" sz="1200" dirty="0" smtClean="0">
              <a:sym typeface="Wingdings" panose="05000000000000000000" pitchFamily="2" charset="2"/>
            </a:endParaRPr>
          </a:p>
          <a:p>
            <a:pPr marL="914400" lvl="3">
              <a:buFont typeface="Wingdings" panose="05000000000000000000" pitchFamily="2" charset="2"/>
              <a:buChar char="§"/>
            </a:pPr>
            <a:r>
              <a:rPr lang="de-DE" sz="2400" dirty="0" smtClean="0">
                <a:sym typeface="Wingdings" panose="05000000000000000000" pitchFamily="2" charset="2"/>
              </a:rPr>
              <a:t>Ein vor Kündigung begonnener Ausbildungsgang muss von allen Kooperationspartnern zu Ende geführt werden! </a:t>
            </a:r>
            <a:br>
              <a:rPr lang="de-DE" sz="2400" dirty="0" smtClean="0">
                <a:sym typeface="Wingdings" panose="05000000000000000000" pitchFamily="2" charset="2"/>
              </a:rPr>
            </a:br>
            <a:endParaRPr lang="de-DE" dirty="0" smtClean="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71</a:t>
            </a:fld>
            <a:endParaRPr lang="de-DE" dirty="0"/>
          </a:p>
        </p:txBody>
      </p:sp>
    </p:spTree>
    <p:extLst>
      <p:ext uri="{BB962C8B-B14F-4D97-AF65-F5344CB8AC3E}">
        <p14:creationId xmlns:p14="http://schemas.microsoft.com/office/powerpoint/2010/main" val="3043529413"/>
      </p:ext>
    </p:extLst>
  </p:cSld>
  <p:clrMapOvr>
    <a:masterClrMapping/>
  </p:clrMapOvr>
  <p:transition spd="slow">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Verbundvertrag</a:t>
            </a:r>
            <a:endParaRPr lang="de-DE" sz="3200" b="1" dirty="0"/>
          </a:p>
        </p:txBody>
      </p:sp>
      <p:sp>
        <p:nvSpPr>
          <p:cNvPr id="4" name="Inhaltsplatzhalter 3"/>
          <p:cNvSpPr>
            <a:spLocks noGrp="1"/>
          </p:cNvSpPr>
          <p:nvPr>
            <p:ph sz="half" idx="1"/>
          </p:nvPr>
        </p:nvSpPr>
        <p:spPr>
          <a:xfrm>
            <a:off x="276487" y="1430484"/>
            <a:ext cx="8580130" cy="5597333"/>
          </a:xfrm>
          <a:noFill/>
        </p:spPr>
        <p:txBody>
          <a:bodyPr/>
          <a:lstStyle/>
          <a:p>
            <a:pPr marL="342900" lvl="2" indent="-342900">
              <a:buFont typeface="Gill Sans Ultra Bold Condensed" panose="020B0A06020104020203" pitchFamily="34" charset="0"/>
              <a:buChar char="–"/>
            </a:pPr>
            <a:endParaRPr lang="de-DE" sz="600" b="1" dirty="0" smtClean="0"/>
          </a:p>
          <a:p>
            <a:pPr marL="342900" lvl="2" indent="-342900">
              <a:buFont typeface="Gill Sans Ultra Bold Condensed" panose="020B0A06020104020203" pitchFamily="34" charset="0"/>
              <a:buChar char="–"/>
            </a:pPr>
            <a:r>
              <a:rPr lang="de-DE" b="1" dirty="0" smtClean="0"/>
              <a:t>Besonderheiten des Verbundvertrags </a:t>
            </a:r>
            <a:r>
              <a:rPr lang="de-DE" b="1" dirty="0"/>
              <a:t>(Formulierungshilfe) </a:t>
            </a:r>
            <a:br>
              <a:rPr lang="de-DE" b="1" dirty="0"/>
            </a:br>
            <a:r>
              <a:rPr lang="de-DE" sz="1200" b="1" dirty="0" smtClean="0"/>
              <a:t/>
            </a:r>
            <a:br>
              <a:rPr lang="de-DE" sz="1200" b="1" dirty="0" smtClean="0"/>
            </a:br>
            <a:endParaRPr lang="de-DE" sz="1200" b="1" dirty="0" smtClean="0"/>
          </a:p>
          <a:p>
            <a:pPr marL="914400" lvl="3">
              <a:buFont typeface="Wingdings" panose="05000000000000000000" pitchFamily="2" charset="2"/>
              <a:buChar char="§"/>
            </a:pPr>
            <a:r>
              <a:rPr lang="de-DE" sz="2400" dirty="0" smtClean="0">
                <a:sym typeface="Wingdings" panose="05000000000000000000" pitchFamily="2" charset="2"/>
              </a:rPr>
              <a:t>In einem Verbund, der funktionieren soll, spielt eine zentrale Abstimmung der Praxiseinsätze eine große Rolle.</a:t>
            </a:r>
            <a:br>
              <a:rPr lang="de-DE" sz="2400" dirty="0" smtClean="0">
                <a:sym typeface="Wingdings" panose="05000000000000000000" pitchFamily="2" charset="2"/>
              </a:rPr>
            </a:br>
            <a:r>
              <a:rPr lang="de-DE" sz="2400" dirty="0" smtClean="0">
                <a:sym typeface="Wingdings" panose="05000000000000000000" pitchFamily="2" charset="2"/>
              </a:rPr>
              <a:t> </a:t>
            </a:r>
            <a:br>
              <a:rPr lang="de-DE" sz="2400" dirty="0" smtClean="0">
                <a:sym typeface="Wingdings" panose="05000000000000000000" pitchFamily="2" charset="2"/>
              </a:rPr>
            </a:br>
            <a:r>
              <a:rPr lang="de-DE" sz="2400" dirty="0" smtClean="0">
                <a:sym typeface="Wingdings" panose="05000000000000000000" pitchFamily="2" charset="2"/>
              </a:rPr>
              <a:t> Planungsebenen 1 – 3 (vgl. Folie...)</a:t>
            </a:r>
            <a:br>
              <a:rPr lang="de-DE" sz="2400" dirty="0" smtClean="0">
                <a:sym typeface="Wingdings" panose="05000000000000000000" pitchFamily="2" charset="2"/>
              </a:rPr>
            </a:br>
            <a:r>
              <a:rPr lang="de-DE" sz="2400" dirty="0" smtClean="0">
                <a:sym typeface="Wingdings" panose="05000000000000000000" pitchFamily="2" charset="2"/>
              </a:rPr>
              <a:t/>
            </a:r>
            <a:br>
              <a:rPr lang="de-DE" sz="2400" dirty="0" smtClean="0">
                <a:sym typeface="Wingdings" panose="05000000000000000000" pitchFamily="2" charset="2"/>
              </a:rPr>
            </a:br>
            <a:r>
              <a:rPr lang="de-DE" sz="2400" dirty="0" smtClean="0">
                <a:sym typeface="Wingdings" panose="05000000000000000000" pitchFamily="2" charset="2"/>
              </a:rPr>
              <a:t>Sofern es eine koordinierende Stelle gibt (z.B. regional), sollten deren Empfehlungen Beachtung finden. </a:t>
            </a:r>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72</a:t>
            </a:fld>
            <a:endParaRPr lang="de-DE" dirty="0"/>
          </a:p>
        </p:txBody>
      </p:sp>
    </p:spTree>
    <p:extLst>
      <p:ext uri="{BB962C8B-B14F-4D97-AF65-F5344CB8AC3E}">
        <p14:creationId xmlns:p14="http://schemas.microsoft.com/office/powerpoint/2010/main" val="3274043637"/>
      </p:ext>
    </p:extLst>
  </p:cSld>
  <p:clrMapOvr>
    <a:masterClrMapping/>
  </p:clrMapOvr>
  <p:transition spd="slow">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Verbundvertrag</a:t>
            </a:r>
            <a:endParaRPr lang="de-DE" sz="3200" b="1" dirty="0"/>
          </a:p>
        </p:txBody>
      </p:sp>
      <p:sp>
        <p:nvSpPr>
          <p:cNvPr id="4" name="Inhaltsplatzhalter 3"/>
          <p:cNvSpPr>
            <a:spLocks noGrp="1"/>
          </p:cNvSpPr>
          <p:nvPr>
            <p:ph sz="half" idx="1"/>
          </p:nvPr>
        </p:nvSpPr>
        <p:spPr>
          <a:xfrm>
            <a:off x="276487" y="1430484"/>
            <a:ext cx="8580130" cy="5597333"/>
          </a:xfrm>
          <a:noFill/>
        </p:spPr>
        <p:txBody>
          <a:bodyPr/>
          <a:lstStyle/>
          <a:p>
            <a:pPr marL="342900" lvl="2" indent="-342900">
              <a:buFont typeface="Gill Sans Ultra Bold Condensed" panose="020B0A06020104020203" pitchFamily="34" charset="0"/>
              <a:buChar char="–"/>
            </a:pPr>
            <a:endParaRPr lang="de-DE" sz="600" b="1" dirty="0" smtClean="0"/>
          </a:p>
          <a:p>
            <a:pPr marL="342900" lvl="2" indent="-342900">
              <a:buFont typeface="Gill Sans Ultra Bold Condensed" panose="020B0A06020104020203" pitchFamily="34" charset="0"/>
              <a:buChar char="–"/>
            </a:pPr>
            <a:r>
              <a:rPr lang="de-DE" dirty="0" smtClean="0"/>
              <a:t>Besonderheiten des Verbundvertrags (Formulierungshilfe)</a:t>
            </a:r>
            <a:br>
              <a:rPr lang="de-DE" dirty="0" smtClean="0"/>
            </a:br>
            <a:endParaRPr lang="de-DE" dirty="0" smtClean="0"/>
          </a:p>
          <a:p>
            <a:pPr marL="914400" lvl="3">
              <a:buFont typeface="Wingdings" panose="05000000000000000000" pitchFamily="2" charset="2"/>
              <a:buChar char="§"/>
            </a:pPr>
            <a:r>
              <a:rPr lang="de-DE" sz="2400" dirty="0" smtClean="0">
                <a:sym typeface="Wingdings" panose="05000000000000000000" pitchFamily="2" charset="2"/>
              </a:rPr>
              <a:t>Alle an dem Verbund beteiligten TPA machen Angaben zur Bandbreite ihrer Auszubildenden der Einsatzstellen,</a:t>
            </a:r>
            <a:br>
              <a:rPr lang="de-DE" sz="2400" dirty="0" smtClean="0">
                <a:sym typeface="Wingdings" panose="05000000000000000000" pitchFamily="2" charset="2"/>
              </a:rPr>
            </a:br>
            <a:endParaRPr lang="de-DE" sz="2400" dirty="0" smtClean="0">
              <a:sym typeface="Wingdings" panose="05000000000000000000" pitchFamily="2" charset="2"/>
            </a:endParaRPr>
          </a:p>
          <a:p>
            <a:pPr marL="1371600" lvl="4" indent="-342900">
              <a:buFont typeface="Arial" panose="020B0604020202020204" pitchFamily="34" charset="0"/>
              <a:buChar char="•"/>
            </a:pPr>
            <a:r>
              <a:rPr lang="de-DE" sz="2400" dirty="0" smtClean="0">
                <a:sym typeface="Wingdings" panose="05000000000000000000" pitchFamily="2" charset="2"/>
              </a:rPr>
              <a:t>die sie für ihre eigenen Auszubildenden gewährleisten können</a:t>
            </a:r>
          </a:p>
          <a:p>
            <a:pPr marL="1371600" lvl="4" indent="-342900">
              <a:buFont typeface="Arial" panose="020B0604020202020204" pitchFamily="34" charset="0"/>
              <a:buChar char="•"/>
            </a:pPr>
            <a:r>
              <a:rPr lang="de-DE" sz="2400" dirty="0" smtClean="0">
                <a:sym typeface="Wingdings" panose="05000000000000000000" pitchFamily="2" charset="2"/>
              </a:rPr>
              <a:t>die sie Verbundpartnern zur Verfügung stellen können.</a:t>
            </a:r>
          </a:p>
          <a:p>
            <a:pPr marL="1028700" lvl="4" indent="0">
              <a:buNone/>
            </a:pPr>
            <a:endParaRPr lang="de-DE" sz="2400" dirty="0">
              <a:sym typeface="Wingdings" panose="05000000000000000000" pitchFamily="2" charset="2"/>
            </a:endParaRPr>
          </a:p>
          <a:p>
            <a:pPr marL="1028700" lvl="4" indent="0">
              <a:buNone/>
            </a:pPr>
            <a:r>
              <a:rPr lang="de-DE" sz="2400" dirty="0" smtClean="0">
                <a:sym typeface="Wingdings" panose="05000000000000000000" pitchFamily="2" charset="2"/>
              </a:rPr>
              <a:t> ... Wochen/Monate vor Beginn eines Ausbildungsganges</a:t>
            </a:r>
            <a:br>
              <a:rPr lang="de-DE" sz="2400" dirty="0" smtClean="0">
                <a:sym typeface="Wingdings" panose="05000000000000000000" pitchFamily="2" charset="2"/>
              </a:rPr>
            </a:br>
            <a:r>
              <a:rPr lang="de-DE" sz="2400" dirty="0" smtClean="0">
                <a:sym typeface="Wingdings" panose="05000000000000000000" pitchFamily="2" charset="2"/>
              </a:rPr>
              <a:t>     sind konkrete Angabe zu machen. </a:t>
            </a:r>
            <a:endParaRPr lang="de-DE" dirty="0" smtClean="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73</a:t>
            </a:fld>
            <a:endParaRPr lang="de-DE" dirty="0"/>
          </a:p>
        </p:txBody>
      </p:sp>
    </p:spTree>
    <p:extLst>
      <p:ext uri="{BB962C8B-B14F-4D97-AF65-F5344CB8AC3E}">
        <p14:creationId xmlns:p14="http://schemas.microsoft.com/office/powerpoint/2010/main" val="1213885315"/>
      </p:ext>
    </p:extLst>
  </p:cSld>
  <p:clrMapOvr>
    <a:masterClrMapping/>
  </p:clrMapOvr>
  <p:transition spd="slow">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Verbundvertrag</a:t>
            </a:r>
            <a:endParaRPr lang="de-DE" sz="3200" b="1" dirty="0"/>
          </a:p>
        </p:txBody>
      </p:sp>
      <p:sp>
        <p:nvSpPr>
          <p:cNvPr id="4" name="Inhaltsplatzhalter 3"/>
          <p:cNvSpPr>
            <a:spLocks noGrp="1"/>
          </p:cNvSpPr>
          <p:nvPr>
            <p:ph sz="half" idx="1"/>
          </p:nvPr>
        </p:nvSpPr>
        <p:spPr>
          <a:xfrm>
            <a:off x="276487" y="1430484"/>
            <a:ext cx="8580130" cy="5597333"/>
          </a:xfrm>
          <a:noFill/>
        </p:spPr>
        <p:txBody>
          <a:bodyPr/>
          <a:lstStyle/>
          <a:p>
            <a:pPr marL="342900" lvl="2" indent="-342900">
              <a:buFont typeface="Gill Sans Ultra Bold Condensed" panose="020B0A06020104020203" pitchFamily="34" charset="0"/>
              <a:buChar char="–"/>
            </a:pPr>
            <a:endParaRPr lang="de-DE" sz="600" b="1" dirty="0" smtClean="0"/>
          </a:p>
          <a:p>
            <a:pPr marL="342900" lvl="2" indent="-342900">
              <a:buFont typeface="Gill Sans Ultra Bold Condensed" panose="020B0A06020104020203" pitchFamily="34" charset="0"/>
              <a:buChar char="–"/>
            </a:pPr>
            <a:r>
              <a:rPr lang="de-DE" b="1" dirty="0" smtClean="0"/>
              <a:t>Besonderheiten des Verbundvertrags (Formulierungshilfe)</a:t>
            </a:r>
            <a:br>
              <a:rPr lang="de-DE" b="1" dirty="0" smtClean="0"/>
            </a:br>
            <a:endParaRPr lang="de-DE" b="1" dirty="0" smtClean="0"/>
          </a:p>
          <a:p>
            <a:pPr marL="914400" lvl="3">
              <a:buFont typeface="Wingdings" panose="05000000000000000000" pitchFamily="2" charset="2"/>
              <a:buChar char="§"/>
            </a:pPr>
            <a:r>
              <a:rPr lang="de-DE" sz="2400" dirty="0" smtClean="0">
                <a:sym typeface="Wingdings" panose="05000000000000000000" pitchFamily="2" charset="2"/>
              </a:rPr>
              <a:t>Soweit für Praxiseinsätze Verträge mit Trägern von Einsatzstellen abzuschließen sind, müssen mit diesen zusätzliche Verträge abgeschlossen werden („einfache“ Praxisstellenverträge)</a:t>
            </a:r>
            <a:br>
              <a:rPr lang="de-DE" sz="2400" dirty="0" smtClean="0">
                <a:sym typeface="Wingdings" panose="05000000000000000000" pitchFamily="2" charset="2"/>
              </a:rPr>
            </a:br>
            <a:r>
              <a:rPr lang="de-DE" sz="2400" dirty="0" smtClean="0">
                <a:sym typeface="Wingdings" panose="05000000000000000000" pitchFamily="2" charset="2"/>
              </a:rPr>
              <a:t/>
            </a:r>
            <a:br>
              <a:rPr lang="de-DE" sz="2400" dirty="0" smtClean="0">
                <a:sym typeface="Wingdings" panose="05000000000000000000" pitchFamily="2" charset="2"/>
              </a:rPr>
            </a:br>
            <a:r>
              <a:rPr lang="de-DE" sz="2400" dirty="0" smtClean="0">
                <a:sym typeface="Wingdings" panose="05000000000000000000" pitchFamily="2" charset="2"/>
              </a:rPr>
              <a:t> Die am Verbund beteiligten TPA können dies selbst </a:t>
            </a:r>
            <a:br>
              <a:rPr lang="de-DE" sz="2400" dirty="0" smtClean="0">
                <a:sym typeface="Wingdings" panose="05000000000000000000" pitchFamily="2" charset="2"/>
              </a:rPr>
            </a:br>
            <a:r>
              <a:rPr lang="de-DE" sz="2400" dirty="0" smtClean="0">
                <a:sym typeface="Wingdings" panose="05000000000000000000" pitchFamily="2" charset="2"/>
              </a:rPr>
              <a:t>      machen oder die Schule wird hiermit im Rahmen einer </a:t>
            </a:r>
            <a:br>
              <a:rPr lang="de-DE" sz="2400" dirty="0" smtClean="0">
                <a:sym typeface="Wingdings" panose="05000000000000000000" pitchFamily="2" charset="2"/>
              </a:rPr>
            </a:br>
            <a:r>
              <a:rPr lang="de-DE" sz="2400" dirty="0" smtClean="0">
                <a:sym typeface="Wingdings" panose="05000000000000000000" pitchFamily="2" charset="2"/>
              </a:rPr>
              <a:t>      Aufgabenübertragung beauftragt.</a:t>
            </a:r>
            <a:endParaRPr lang="de-DE" dirty="0" smtClean="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74</a:t>
            </a:fld>
            <a:endParaRPr lang="de-DE" dirty="0"/>
          </a:p>
        </p:txBody>
      </p:sp>
    </p:spTree>
    <p:extLst>
      <p:ext uri="{BB962C8B-B14F-4D97-AF65-F5344CB8AC3E}">
        <p14:creationId xmlns:p14="http://schemas.microsoft.com/office/powerpoint/2010/main" val="3723992713"/>
      </p:ext>
    </p:extLst>
  </p:cSld>
  <p:clrMapOvr>
    <a:masterClrMapping/>
  </p:clrMapOvr>
  <p:transition spd="slow">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Verbundvertrag</a:t>
            </a:r>
            <a:endParaRPr lang="de-DE" sz="3200" b="1" dirty="0"/>
          </a:p>
        </p:txBody>
      </p:sp>
      <p:sp>
        <p:nvSpPr>
          <p:cNvPr id="4" name="Inhaltsplatzhalter 3"/>
          <p:cNvSpPr>
            <a:spLocks noGrp="1"/>
          </p:cNvSpPr>
          <p:nvPr>
            <p:ph sz="half" idx="1"/>
          </p:nvPr>
        </p:nvSpPr>
        <p:spPr>
          <a:xfrm>
            <a:off x="276487" y="1247602"/>
            <a:ext cx="8580130" cy="5597333"/>
          </a:xfrm>
          <a:noFill/>
        </p:spPr>
        <p:txBody>
          <a:bodyPr/>
          <a:lstStyle/>
          <a:p>
            <a:pPr marL="342900" lvl="2" indent="-342900">
              <a:buFont typeface="Gill Sans Ultra Bold Condensed" panose="020B0A06020104020203" pitchFamily="34" charset="0"/>
              <a:buChar char="–"/>
            </a:pPr>
            <a:endParaRPr lang="de-DE" sz="600" b="1" dirty="0" smtClean="0"/>
          </a:p>
          <a:p>
            <a:pPr marL="342900" lvl="2" indent="-342900">
              <a:buFont typeface="Gill Sans Ultra Bold Condensed" panose="020B0A06020104020203" pitchFamily="34" charset="0"/>
              <a:buChar char="–"/>
            </a:pPr>
            <a:r>
              <a:rPr lang="de-DE" b="1" dirty="0" smtClean="0"/>
              <a:t>Bildung eines Verbundbeirates (Formulierungshilfe)</a:t>
            </a:r>
            <a:r>
              <a:rPr lang="de-DE" dirty="0" smtClean="0"/>
              <a:t/>
            </a:r>
            <a:br>
              <a:rPr lang="de-DE" dirty="0" smtClean="0"/>
            </a:br>
            <a:endParaRPr lang="de-DE" sz="1200" dirty="0" smtClean="0"/>
          </a:p>
          <a:p>
            <a:pPr marL="914400" lvl="3">
              <a:buFont typeface="Wingdings" panose="05000000000000000000" pitchFamily="2" charset="2"/>
              <a:buChar char="§"/>
            </a:pPr>
            <a:r>
              <a:rPr lang="de-DE" sz="2400" dirty="0" smtClean="0">
                <a:sym typeface="Wingdings" panose="05000000000000000000" pitchFamily="2" charset="2"/>
              </a:rPr>
              <a:t>Als zentral steuerndes Gremium kann ein Verbundbeirat Sinn machen, bestehend z. B.  aus</a:t>
            </a:r>
          </a:p>
          <a:p>
            <a:pPr marL="1257300" lvl="4"/>
            <a:r>
              <a:rPr lang="de-DE" sz="2400" dirty="0"/>
              <a:t>dem Leiter der </a:t>
            </a:r>
            <a:r>
              <a:rPr lang="de-DE" sz="2400" dirty="0" smtClean="0"/>
              <a:t>Pflegeschule</a:t>
            </a:r>
          </a:p>
          <a:p>
            <a:pPr marL="1257300" lvl="4"/>
            <a:r>
              <a:rPr lang="de-DE" sz="2400" dirty="0"/>
              <a:t>einer vom Lehrerkollegium gewählten hauptamtlichen </a:t>
            </a:r>
            <a:r>
              <a:rPr lang="de-DE" sz="2400" dirty="0" smtClean="0"/>
              <a:t>Lehrkraft</a:t>
            </a:r>
          </a:p>
          <a:p>
            <a:pPr marL="1257300" lvl="4"/>
            <a:r>
              <a:rPr lang="de-DE" sz="2400" dirty="0"/>
              <a:t>einem Vertreter je Träger der praktischen Ausbildung</a:t>
            </a:r>
            <a:r>
              <a:rPr lang="de-DE" sz="2400" dirty="0" smtClean="0">
                <a:sym typeface="Wingdings" panose="05000000000000000000" pitchFamily="2" charset="2"/>
              </a:rPr>
              <a:t/>
            </a:r>
            <a:br>
              <a:rPr lang="de-DE" sz="2400" dirty="0" smtClean="0">
                <a:sym typeface="Wingdings" panose="05000000000000000000" pitchFamily="2" charset="2"/>
              </a:rPr>
            </a:br>
            <a:r>
              <a:rPr lang="de-DE" sz="2400" dirty="0" smtClean="0">
                <a:sym typeface="Wingdings" panose="05000000000000000000" pitchFamily="2" charset="2"/>
              </a:rPr>
              <a:t>Ausbildungsverbünde können einen sehr großen Mitgliederkreis bekommen (&gt; 50 Mitglieder)</a:t>
            </a:r>
          </a:p>
          <a:p>
            <a:pPr marL="914400" lvl="3">
              <a:buFont typeface="Wingdings" panose="05000000000000000000" pitchFamily="2" charset="2"/>
              <a:buChar char="§"/>
            </a:pPr>
            <a:r>
              <a:rPr lang="de-DE" sz="2400" dirty="0" smtClean="0">
                <a:sym typeface="Wingdings" panose="05000000000000000000" pitchFamily="2" charset="2"/>
              </a:rPr>
              <a:t>Hat der Verbund sehr viel Mitglieder, muss eventuell eine weitere Eingrenzung stattfinden oder ein Arbeitsausschuss gebildet werden. </a:t>
            </a:r>
            <a:endParaRPr lang="de-DE" dirty="0" smtClean="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75</a:t>
            </a:fld>
            <a:endParaRPr lang="de-DE" dirty="0"/>
          </a:p>
        </p:txBody>
      </p:sp>
    </p:spTree>
    <p:extLst>
      <p:ext uri="{BB962C8B-B14F-4D97-AF65-F5344CB8AC3E}">
        <p14:creationId xmlns:p14="http://schemas.microsoft.com/office/powerpoint/2010/main" val="4046890832"/>
      </p:ext>
    </p:extLst>
  </p:cSld>
  <p:clrMapOvr>
    <a:masterClrMapping/>
  </p:clrMapOvr>
  <p:transition spd="slow">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600" b="1" dirty="0" smtClean="0"/>
              <a:t>Vielen Dank für die Aufmerksamkeit</a:t>
            </a:r>
            <a:endParaRPr lang="de-DE" sz="3600" b="1"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76</a:t>
            </a:fld>
            <a:endParaRPr lang="de-DE" dirty="0"/>
          </a:p>
        </p:txBody>
      </p:sp>
      <p:sp>
        <p:nvSpPr>
          <p:cNvPr id="4" name="Inhaltsplatzhalter 3"/>
          <p:cNvSpPr>
            <a:spLocks noGrp="1"/>
          </p:cNvSpPr>
          <p:nvPr>
            <p:ph sz="half" idx="1"/>
          </p:nvPr>
        </p:nvSpPr>
        <p:spPr>
          <a:xfrm>
            <a:off x="190800" y="1452418"/>
            <a:ext cx="8326800" cy="4773600"/>
          </a:xfrm>
        </p:spPr>
        <p:txBody>
          <a:bodyPr/>
          <a:lstStyle/>
          <a:p>
            <a:pPr marL="0" indent="0">
              <a:buNone/>
            </a:pPr>
            <a:endParaRPr lang="de-DE"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948" y="2272949"/>
            <a:ext cx="4849384" cy="3069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9530356"/>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Handlungsbedarf/Formulierungshilfen</a:t>
            </a:r>
            <a:endParaRPr lang="de-DE" sz="3200" b="1"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8</a:t>
            </a:fld>
            <a:endParaRPr lang="de-DE" dirty="0"/>
          </a:p>
        </p:txBody>
      </p:sp>
      <p:sp>
        <p:nvSpPr>
          <p:cNvPr id="4" name="Inhaltsplatzhalter 3"/>
          <p:cNvSpPr>
            <a:spLocks noGrp="1"/>
          </p:cNvSpPr>
          <p:nvPr>
            <p:ph sz="half" idx="1"/>
          </p:nvPr>
        </p:nvSpPr>
        <p:spPr>
          <a:xfrm>
            <a:off x="328739" y="1495799"/>
            <a:ext cx="8266621" cy="5597333"/>
          </a:xfrm>
          <a:noFill/>
        </p:spPr>
        <p:txBody>
          <a:bodyPr/>
          <a:lstStyle/>
          <a:p>
            <a:r>
              <a:rPr lang="de-DE" dirty="0" smtClean="0"/>
              <a:t>Empfehlung an Schulen und TPA war bislang:</a:t>
            </a:r>
            <a:br>
              <a:rPr lang="de-DE" dirty="0" smtClean="0"/>
            </a:br>
            <a:endParaRPr lang="de-DE" sz="800" dirty="0" smtClean="0"/>
          </a:p>
          <a:p>
            <a:pPr lvl="1"/>
            <a:r>
              <a:rPr lang="de-DE" dirty="0" smtClean="0"/>
              <a:t>Mit neuen Verträgen warten, bis abgestimmte Formulierungshilfen vorliegen, damit kein Wirrwarr von Verträgen entsteht.</a:t>
            </a:r>
            <a:br>
              <a:rPr lang="de-DE" dirty="0" smtClean="0"/>
            </a:br>
            <a:endParaRPr lang="de-DE" sz="1200" dirty="0" smtClean="0"/>
          </a:p>
          <a:p>
            <a:pPr lvl="1"/>
            <a:r>
              <a:rPr lang="de-DE" dirty="0" smtClean="0"/>
              <a:t>Verbundvertrag ernsthaft als Gestaltungsmöglichkeit in Betracht ziehen – z. B. kann eine Schule mit mehreren TPA einen Ausbildungsverbund bilden</a:t>
            </a:r>
            <a:br>
              <a:rPr lang="de-DE" dirty="0" smtClean="0"/>
            </a:br>
            <a:r>
              <a:rPr lang="de-DE" dirty="0" smtClean="0"/>
              <a:t/>
            </a:r>
            <a:br>
              <a:rPr lang="de-DE" dirty="0" smtClean="0"/>
            </a:br>
            <a:r>
              <a:rPr lang="de-DE" dirty="0" smtClean="0">
                <a:sym typeface="Wingdings" panose="05000000000000000000" pitchFamily="2" charset="2"/>
              </a:rPr>
              <a:t>  Bildung verlässlicher gemeinsamer Strukturen für die</a:t>
            </a:r>
            <a:br>
              <a:rPr lang="de-DE" dirty="0" smtClean="0">
                <a:sym typeface="Wingdings" panose="05000000000000000000" pitchFamily="2" charset="2"/>
              </a:rPr>
            </a:br>
            <a:r>
              <a:rPr lang="de-DE" dirty="0" smtClean="0">
                <a:sym typeface="Wingdings" panose="05000000000000000000" pitchFamily="2" charset="2"/>
              </a:rPr>
              <a:t>	    Ausbildung, effizienter Ressourceneinsatz</a:t>
            </a:r>
          </a:p>
          <a:p>
            <a:pPr marL="457200" lvl="1" indent="0">
              <a:buNone/>
            </a:pPr>
            <a:r>
              <a:rPr lang="de-DE" dirty="0">
                <a:sym typeface="Wingdings" panose="05000000000000000000" pitchFamily="2" charset="2"/>
              </a:rPr>
              <a:t> </a:t>
            </a:r>
            <a:r>
              <a:rPr lang="de-DE" dirty="0" smtClean="0">
                <a:sym typeface="Wingdings" panose="05000000000000000000" pitchFamily="2" charset="2"/>
              </a:rPr>
              <a:t>     Für kleinere TPA ist die neue Ausbildung in Verbünden </a:t>
            </a:r>
            <a:br>
              <a:rPr lang="de-DE" dirty="0" smtClean="0">
                <a:sym typeface="Wingdings" panose="05000000000000000000" pitchFamily="2" charset="2"/>
              </a:rPr>
            </a:br>
            <a:r>
              <a:rPr lang="de-DE" dirty="0" smtClean="0">
                <a:sym typeface="Wingdings" panose="05000000000000000000" pitchFamily="2" charset="2"/>
              </a:rPr>
              <a:t>          eher umsetzbar als im </a:t>
            </a:r>
            <a:r>
              <a:rPr lang="de-DE" dirty="0" err="1" smtClean="0">
                <a:sym typeface="Wingdings" panose="05000000000000000000" pitchFamily="2" charset="2"/>
              </a:rPr>
              <a:t>Einzelkämpfertum</a:t>
            </a:r>
            <a:r>
              <a:rPr lang="de-DE" dirty="0">
                <a:sym typeface="Wingdings" panose="05000000000000000000" pitchFamily="2" charset="2"/>
              </a:rPr>
              <a:t>!</a:t>
            </a:r>
            <a:r>
              <a:rPr lang="de-DE" dirty="0" smtClean="0">
                <a:sym typeface="Wingdings" panose="05000000000000000000" pitchFamily="2" charset="2"/>
              </a:rPr>
              <a:t> </a:t>
            </a:r>
            <a:endParaRPr lang="de-DE" dirty="0" smtClean="0"/>
          </a:p>
        </p:txBody>
      </p:sp>
    </p:spTree>
    <p:extLst>
      <p:ext uri="{BB962C8B-B14F-4D97-AF65-F5344CB8AC3E}">
        <p14:creationId xmlns:p14="http://schemas.microsoft.com/office/powerpoint/2010/main" val="4281309863"/>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88913" y="249239"/>
            <a:ext cx="7256462" cy="830262"/>
          </a:xfrm>
        </p:spPr>
        <p:txBody>
          <a:bodyPr/>
          <a:lstStyle/>
          <a:p>
            <a:pPr algn="ctr"/>
            <a:r>
              <a:rPr lang="de-DE" sz="3200" b="1" dirty="0" smtClean="0"/>
              <a:t>Handlungsbedarf/Formulierungshilfen</a:t>
            </a:r>
            <a:endParaRPr lang="de-DE" sz="3200" b="1" dirty="0"/>
          </a:p>
        </p:txBody>
      </p:sp>
      <p:sp>
        <p:nvSpPr>
          <p:cNvPr id="3" name="Foliennummernplatzhalter 2"/>
          <p:cNvSpPr>
            <a:spLocks noGrp="1"/>
          </p:cNvSpPr>
          <p:nvPr>
            <p:ph type="sldNum" sz="quarter" idx="4"/>
          </p:nvPr>
        </p:nvSpPr>
        <p:spPr/>
        <p:txBody>
          <a:bodyPr/>
          <a:lstStyle/>
          <a:p>
            <a:pPr>
              <a:defRPr/>
            </a:pPr>
            <a:fld id="{FD3C7CE9-D7AC-43A4-AF3C-8EDB6B5E2C64}" type="slidenum">
              <a:rPr lang="de-DE" smtClean="0"/>
              <a:pPr>
                <a:defRPr/>
              </a:pPr>
              <a:t>9</a:t>
            </a:fld>
            <a:endParaRPr lang="de-DE" dirty="0"/>
          </a:p>
        </p:txBody>
      </p:sp>
      <p:sp>
        <p:nvSpPr>
          <p:cNvPr id="4" name="Inhaltsplatzhalter 3"/>
          <p:cNvSpPr>
            <a:spLocks noGrp="1"/>
          </p:cNvSpPr>
          <p:nvPr>
            <p:ph sz="half" idx="1"/>
          </p:nvPr>
        </p:nvSpPr>
        <p:spPr>
          <a:xfrm>
            <a:off x="328739" y="1234539"/>
            <a:ext cx="8266621" cy="5597333"/>
          </a:xfrm>
          <a:noFill/>
          <a:ln>
            <a:noFill/>
          </a:ln>
        </p:spPr>
        <p:txBody>
          <a:bodyPr/>
          <a:lstStyle/>
          <a:p>
            <a:r>
              <a:rPr lang="de-DE" dirty="0" smtClean="0"/>
              <a:t>In Baden-Württemberg gibt es nun </a:t>
            </a:r>
            <a:r>
              <a:rPr lang="de-DE" b="1" dirty="0" smtClean="0">
                <a:solidFill>
                  <a:schemeClr val="accent2"/>
                </a:solidFill>
              </a:rPr>
              <a:t>vorläufige</a:t>
            </a:r>
            <a:r>
              <a:rPr lang="de-DE" dirty="0" smtClean="0"/>
              <a:t> </a:t>
            </a:r>
            <a:r>
              <a:rPr lang="de-DE" b="1" dirty="0" smtClean="0">
                <a:solidFill>
                  <a:schemeClr val="accent2"/>
                </a:solidFill>
              </a:rPr>
              <a:t>Formulierungs-hilfen</a:t>
            </a:r>
            <a:r>
              <a:rPr lang="de-DE" dirty="0" smtClean="0"/>
              <a:t> für Kooperationsverträge (Stand 15.03.2019). </a:t>
            </a:r>
            <a:br>
              <a:rPr lang="de-DE" dirty="0" smtClean="0"/>
            </a:br>
            <a:endParaRPr lang="de-DE" sz="1200" dirty="0" smtClean="0"/>
          </a:p>
          <a:p>
            <a:r>
              <a:rPr lang="de-DE" dirty="0" smtClean="0"/>
              <a:t>Es gibt insgesamt fünf Gestaltungsvarianten: </a:t>
            </a:r>
            <a:br>
              <a:rPr lang="de-DE" dirty="0" smtClean="0"/>
            </a:br>
            <a:endParaRPr lang="de-DE" sz="800" dirty="0" smtClean="0"/>
          </a:p>
          <a:p>
            <a:pPr marL="914400" lvl="1" indent="-457200">
              <a:buClrTx/>
              <a:buFont typeface="+mj-lt"/>
              <a:buAutoNum type="arabicParenR"/>
            </a:pPr>
            <a:r>
              <a:rPr lang="de-DE" b="1" dirty="0" smtClean="0">
                <a:solidFill>
                  <a:srgbClr val="0070C0"/>
                </a:solidFill>
              </a:rPr>
              <a:t>„</a:t>
            </a:r>
            <a:r>
              <a:rPr lang="de-DE" b="1" dirty="0">
                <a:solidFill>
                  <a:srgbClr val="0070C0"/>
                </a:solidFill>
              </a:rPr>
              <a:t>E</a:t>
            </a:r>
            <a:r>
              <a:rPr lang="de-DE" b="1" dirty="0" smtClean="0">
                <a:solidFill>
                  <a:srgbClr val="0070C0"/>
                </a:solidFill>
              </a:rPr>
              <a:t>infacher“ Vertrag einer Schule</a:t>
            </a:r>
            <a:r>
              <a:rPr lang="de-DE" dirty="0" smtClean="0">
                <a:solidFill>
                  <a:srgbClr val="0070C0"/>
                </a:solidFill>
              </a:rPr>
              <a:t> mit einem TPA </a:t>
            </a:r>
            <a:br>
              <a:rPr lang="de-DE" dirty="0" smtClean="0">
                <a:solidFill>
                  <a:srgbClr val="0070C0"/>
                </a:solidFill>
              </a:rPr>
            </a:br>
            <a:endParaRPr lang="de-DE" sz="800" dirty="0" smtClean="0">
              <a:solidFill>
                <a:srgbClr val="0070C0"/>
              </a:solidFill>
            </a:endParaRPr>
          </a:p>
          <a:p>
            <a:pPr marL="914400" lvl="1" indent="-457200">
              <a:buClrTx/>
              <a:buFont typeface="+mj-lt"/>
              <a:buAutoNum type="arabicParenR"/>
            </a:pPr>
            <a:r>
              <a:rPr lang="de-DE" dirty="0" smtClean="0">
                <a:solidFill>
                  <a:srgbClr val="0070C0"/>
                </a:solidFill>
              </a:rPr>
              <a:t>Vertrag einer Schule mit einem TPA, mit zusätzlicher </a:t>
            </a:r>
            <a:r>
              <a:rPr lang="de-DE" b="1" dirty="0" smtClean="0">
                <a:solidFill>
                  <a:srgbClr val="0070C0"/>
                </a:solidFill>
              </a:rPr>
              <a:t>Aufgabenübertragung </a:t>
            </a:r>
            <a:r>
              <a:rPr lang="de-DE" dirty="0" smtClean="0">
                <a:solidFill>
                  <a:srgbClr val="0070C0"/>
                </a:solidFill>
              </a:rPr>
              <a:t>von TPA an Schule</a:t>
            </a:r>
            <a:endParaRPr lang="de-DE" sz="800" dirty="0" smtClean="0">
              <a:solidFill>
                <a:schemeClr val="accent2"/>
              </a:solidFill>
            </a:endParaRPr>
          </a:p>
          <a:p>
            <a:pPr marL="914400" lvl="1" indent="-457200">
              <a:buClrTx/>
              <a:buFont typeface="+mj-lt"/>
              <a:buAutoNum type="arabicParenR"/>
            </a:pPr>
            <a:r>
              <a:rPr lang="de-DE" b="1" dirty="0" smtClean="0">
                <a:solidFill>
                  <a:srgbClr val="00B050"/>
                </a:solidFill>
              </a:rPr>
              <a:t>„Einfacher“ Vertrag </a:t>
            </a:r>
            <a:r>
              <a:rPr lang="de-DE" dirty="0" smtClean="0">
                <a:solidFill>
                  <a:srgbClr val="00B050"/>
                </a:solidFill>
              </a:rPr>
              <a:t>eines Trägers der praktischen Ausbildung mit einer </a:t>
            </a:r>
            <a:r>
              <a:rPr lang="de-DE" b="1" dirty="0" smtClean="0">
                <a:solidFill>
                  <a:srgbClr val="00B050"/>
                </a:solidFill>
              </a:rPr>
              <a:t>Praxiseinsatzstelle</a:t>
            </a:r>
            <a:r>
              <a:rPr lang="de-DE" dirty="0" smtClean="0">
                <a:solidFill>
                  <a:srgbClr val="00B050"/>
                </a:solidFill>
              </a:rPr>
              <a:t/>
            </a:r>
            <a:br>
              <a:rPr lang="de-DE" dirty="0" smtClean="0">
                <a:solidFill>
                  <a:srgbClr val="00B050"/>
                </a:solidFill>
              </a:rPr>
            </a:br>
            <a:endParaRPr lang="de-DE" sz="800" dirty="0" smtClean="0">
              <a:solidFill>
                <a:srgbClr val="00B050"/>
              </a:solidFill>
            </a:endParaRPr>
          </a:p>
          <a:p>
            <a:pPr marL="914400" lvl="1" indent="-457200">
              <a:buClrTx/>
              <a:buFont typeface="+mj-lt"/>
              <a:buAutoNum type="arabicParenR"/>
            </a:pPr>
            <a:r>
              <a:rPr lang="de-DE" dirty="0">
                <a:solidFill>
                  <a:srgbClr val="00B050"/>
                </a:solidFill>
              </a:rPr>
              <a:t>Vertrag </a:t>
            </a:r>
            <a:r>
              <a:rPr lang="de-DE" dirty="0" smtClean="0">
                <a:solidFill>
                  <a:srgbClr val="00B050"/>
                </a:solidFill>
              </a:rPr>
              <a:t>zweier Träger </a:t>
            </a:r>
            <a:r>
              <a:rPr lang="de-DE" dirty="0">
                <a:solidFill>
                  <a:srgbClr val="00B050"/>
                </a:solidFill>
              </a:rPr>
              <a:t>der praktischen Ausbildung </a:t>
            </a:r>
            <a:r>
              <a:rPr lang="de-DE" dirty="0" smtClean="0">
                <a:solidFill>
                  <a:srgbClr val="00B050"/>
                </a:solidFill>
              </a:rPr>
              <a:t>über </a:t>
            </a:r>
            <a:r>
              <a:rPr lang="de-DE" b="1" dirty="0" smtClean="0">
                <a:solidFill>
                  <a:srgbClr val="00B050"/>
                </a:solidFill>
              </a:rPr>
              <a:t>wechselseitig bereit gestellte Praxisstellen</a:t>
            </a:r>
            <a:r>
              <a:rPr lang="de-DE" dirty="0" smtClean="0">
                <a:solidFill>
                  <a:srgbClr val="00B050"/>
                </a:solidFill>
              </a:rPr>
              <a:t>.</a:t>
            </a:r>
            <a:br>
              <a:rPr lang="de-DE" dirty="0" smtClean="0">
                <a:solidFill>
                  <a:srgbClr val="00B050"/>
                </a:solidFill>
              </a:rPr>
            </a:br>
            <a:r>
              <a:rPr lang="de-DE" sz="800" dirty="0" smtClean="0">
                <a:solidFill>
                  <a:schemeClr val="accent2"/>
                </a:solidFill>
              </a:rPr>
              <a:t> </a:t>
            </a:r>
            <a:endParaRPr lang="de-DE" sz="800" dirty="0">
              <a:solidFill>
                <a:schemeClr val="accent2"/>
              </a:solidFill>
            </a:endParaRPr>
          </a:p>
          <a:p>
            <a:pPr marL="914400" lvl="1" indent="-457200">
              <a:buClrTx/>
              <a:buFont typeface="+mj-lt"/>
              <a:buAutoNum type="arabicParenR"/>
            </a:pPr>
            <a:r>
              <a:rPr lang="de-DE" b="1" dirty="0" smtClean="0">
                <a:solidFill>
                  <a:schemeClr val="accent2"/>
                </a:solidFill>
              </a:rPr>
              <a:t>Verbundvertrag</a:t>
            </a:r>
            <a:r>
              <a:rPr lang="de-DE" dirty="0" smtClean="0">
                <a:solidFill>
                  <a:schemeClr val="accent2"/>
                </a:solidFill>
              </a:rPr>
              <a:t> einer Schule und mehrerer TPA</a:t>
            </a:r>
          </a:p>
        </p:txBody>
      </p:sp>
    </p:spTree>
    <p:extLst>
      <p:ext uri="{BB962C8B-B14F-4D97-AF65-F5344CB8AC3E}">
        <p14:creationId xmlns:p14="http://schemas.microsoft.com/office/powerpoint/2010/main" val="1369967013"/>
      </p:ext>
    </p:extLst>
  </p:cSld>
  <p:clrMapOvr>
    <a:masterClrMapping/>
  </p:clrMapOvr>
  <p:transition spd="slow">
    <p:fade/>
  </p:transition>
</p:sld>
</file>

<file path=ppt/theme/theme1.xml><?xml version="1.0" encoding="utf-8"?>
<a:theme xmlns:a="http://schemas.openxmlformats.org/drawingml/2006/main" name="01_BWKG_PPT_Vorlage">
  <a:themeElements>
    <a:clrScheme name="Benutzerdefiniert 5">
      <a:dk1>
        <a:srgbClr val="857D7A"/>
      </a:dk1>
      <a:lt1>
        <a:srgbClr val="FFFFFF"/>
      </a:lt1>
      <a:dk2>
        <a:srgbClr val="000000"/>
      </a:dk2>
      <a:lt2>
        <a:srgbClr val="C5C1BE"/>
      </a:lt2>
      <a:accent1>
        <a:srgbClr val="D40059"/>
      </a:accent1>
      <a:accent2>
        <a:srgbClr val="852153"/>
      </a:accent2>
      <a:accent3>
        <a:srgbClr val="C5C1BE"/>
      </a:accent3>
      <a:accent4>
        <a:srgbClr val="423E3C"/>
      </a:accent4>
      <a:accent5>
        <a:srgbClr val="8AADDF"/>
      </a:accent5>
      <a:accent6>
        <a:srgbClr val="032955"/>
      </a:accent6>
      <a:hlink>
        <a:srgbClr val="850041"/>
      </a:hlink>
      <a:folHlink>
        <a:srgbClr val="D60057"/>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b="0" dirty="0" err="1" smtClean="0">
            <a:solidFill>
              <a:schemeClr val="tx2"/>
            </a:solidFill>
            <a:latin typeface="Calibri" panose="020F0502020204030204" pitchFamily="34" charset="0"/>
          </a:defRPr>
        </a:defPPr>
      </a:lstStyle>
    </a:tx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01_BWKG_PPT_Vorlage.potx" id="{FA304E70-7F67-492C-AAA3-24C9DA19B5F0}" vid="{63268F2A-E52A-4B17-9ED7-0FBDE9923406}"/>
    </a:ext>
  </a:ext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01_BWKG_PPT_Vorlage</Template>
  <TotalTime>0</TotalTime>
  <Words>1224</Words>
  <Application>Microsoft Office PowerPoint</Application>
  <PresentationFormat>Bildschirmpräsentation (4:3)</PresentationFormat>
  <Paragraphs>647</Paragraphs>
  <Slides>76</Slides>
  <Notes>45</Notes>
  <HiddenSlides>0</HiddenSlides>
  <MMClips>0</MMClips>
  <ScaleCrop>false</ScaleCrop>
  <HeadingPairs>
    <vt:vector size="6" baseType="variant">
      <vt:variant>
        <vt:lpstr>Verwendete Schriftarten</vt:lpstr>
      </vt:variant>
      <vt:variant>
        <vt:i4>10</vt:i4>
      </vt:variant>
      <vt:variant>
        <vt:lpstr>Design</vt:lpstr>
      </vt:variant>
      <vt:variant>
        <vt:i4>1</vt:i4>
      </vt:variant>
      <vt:variant>
        <vt:lpstr>Folientitel</vt:lpstr>
      </vt:variant>
      <vt:variant>
        <vt:i4>76</vt:i4>
      </vt:variant>
    </vt:vector>
  </HeadingPairs>
  <TitlesOfParts>
    <vt:vector size="87" baseType="lpstr">
      <vt:lpstr>ＭＳ Ｐゴシック</vt:lpstr>
      <vt:lpstr>Arial</vt:lpstr>
      <vt:lpstr>Calibri</vt:lpstr>
      <vt:lpstr>Calibri Bold</vt:lpstr>
      <vt:lpstr>Gill Sans Ultra Bold Condensed</vt:lpstr>
      <vt:lpstr>Lucida Grande</vt:lpstr>
      <vt:lpstr>Symbol</vt:lpstr>
      <vt:lpstr>Times New Roman</vt:lpstr>
      <vt:lpstr>Wingdings</vt:lpstr>
      <vt:lpstr>Wingdings 3</vt:lpstr>
      <vt:lpstr>01_BWKG_PPT_Vorlage</vt:lpstr>
      <vt:lpstr>Kooperationsverträge für die schulische und  praktische Ausbildung   - Gestaltungsmöglichkeiten und Formulierungshilfen   Fachveranstaltung am 19.03.2019 in Mannheim  </vt:lpstr>
      <vt:lpstr>Vertragsbeziehungen</vt:lpstr>
      <vt:lpstr>Vertragsbeziehungen</vt:lpstr>
      <vt:lpstr>Vertragsbeziehungen</vt:lpstr>
      <vt:lpstr>Vertragsbeziehungen</vt:lpstr>
      <vt:lpstr>Vertragsbeziehungen</vt:lpstr>
      <vt:lpstr>Handlungsbedarf/Formulierungshilfen</vt:lpstr>
      <vt:lpstr>Handlungsbedarf/Formulierungshilfen</vt:lpstr>
      <vt:lpstr>Handlungsbedarf/Formulierungshilfen</vt:lpstr>
      <vt:lpstr>Handlungsbedarf/Formulierungshilfen</vt:lpstr>
      <vt:lpstr>Handlungsbedarf/Formulierungshilfen</vt:lpstr>
      <vt:lpstr>Handlungsbedarf/Formulierungshilfen</vt:lpstr>
      <vt:lpstr>Handlungsbedarf/Formulierungshilfen</vt:lpstr>
      <vt:lpstr>Einfacher Schulvertrag</vt:lpstr>
      <vt:lpstr>Einfacher Schulvertrag</vt:lpstr>
      <vt:lpstr>Einfacher Schulvertrag</vt:lpstr>
      <vt:lpstr>Einfacher Schulvertrag</vt:lpstr>
      <vt:lpstr>Allgemeine Grundlagen</vt:lpstr>
      <vt:lpstr>Einfacher Schulvertrag</vt:lpstr>
      <vt:lpstr>Einfacher Schulvertrag</vt:lpstr>
      <vt:lpstr>Einfacher Schulvertrag</vt:lpstr>
      <vt:lpstr>Einfacher Schulvertrag</vt:lpstr>
      <vt:lpstr>Einfacher Schulvertrag</vt:lpstr>
      <vt:lpstr>Einfacher Schulvertrag</vt:lpstr>
      <vt:lpstr>Einfacher Schulvertrag</vt:lpstr>
      <vt:lpstr>Einfacher Schulvertrag</vt:lpstr>
      <vt:lpstr>Einfacher Schulvertrag</vt:lpstr>
      <vt:lpstr>Einfacher Schulvertrag</vt:lpstr>
      <vt:lpstr>Einfacher Schulvertrag</vt:lpstr>
      <vt:lpstr>Einfacher Schulvertrag</vt:lpstr>
      <vt:lpstr>Aufgabenübertragung an Schule</vt:lpstr>
      <vt:lpstr>Aufgabenübertragung an Schule</vt:lpstr>
      <vt:lpstr>Aufgabenübertragung an Schule</vt:lpstr>
      <vt:lpstr>Aufgabenübertragung an Schule</vt:lpstr>
      <vt:lpstr>Aufgabenübertragung an Schule</vt:lpstr>
      <vt:lpstr>Aufgabenübertragung an Schule</vt:lpstr>
      <vt:lpstr>Aufgabenübertragung an Schule</vt:lpstr>
      <vt:lpstr>Aufgabenübertragung an Schule</vt:lpstr>
      <vt:lpstr>Aufgabenübertragung an Schule</vt:lpstr>
      <vt:lpstr>Aufgabenübertragung an Schule</vt:lpstr>
      <vt:lpstr>Aufgabenübertragung an Schule</vt:lpstr>
      <vt:lpstr>Aufgabenübertragung an Schule</vt:lpstr>
      <vt:lpstr>Aufgabenübertragung an Schule</vt:lpstr>
      <vt:lpstr>Aufgabenübertragung an Schule</vt:lpstr>
      <vt:lpstr>Aufgabenübertragung an Schule</vt:lpstr>
      <vt:lpstr>Aufgabenübertragung an Schule</vt:lpstr>
      <vt:lpstr>Aufgabenübertragung an Schule</vt:lpstr>
      <vt:lpstr>Aufgabenübertragung an Schule</vt:lpstr>
      <vt:lpstr>Aufgabenübertragung an Schule</vt:lpstr>
      <vt:lpstr>Aufgabenübertragung an Schule</vt:lpstr>
      <vt:lpstr>Kooperationsverträge Praxisstellen </vt:lpstr>
      <vt:lpstr>Geeignete Praxiseinsatzstellen</vt:lpstr>
      <vt:lpstr>Geeignete Praxiseinsatzstellen</vt:lpstr>
      <vt:lpstr>Geeignete Praxiseinsatzstellen</vt:lpstr>
      <vt:lpstr>Geeignete Praxiseinsatzstellen</vt:lpstr>
      <vt:lpstr>Geeignete Praxiseinsatzstellen</vt:lpstr>
      <vt:lpstr>Geeignete Praxiseinsatzstellen</vt:lpstr>
      <vt:lpstr>Geeignete Praxiseinsatzstellen</vt:lpstr>
      <vt:lpstr>Vertrag reine Praxisstelle</vt:lpstr>
      <vt:lpstr>Vertrag reine Praxisstelle</vt:lpstr>
      <vt:lpstr>Vertrag reine Praxisstelle</vt:lpstr>
      <vt:lpstr>Vertrag reine Praxisstelle</vt:lpstr>
      <vt:lpstr>Vertrag reine Praxisstelle</vt:lpstr>
      <vt:lpstr>Vertrag reine Praxisstelle</vt:lpstr>
      <vt:lpstr>Vertrag reine Praxisstelle</vt:lpstr>
      <vt:lpstr>Vertrag reine Praxisstelle</vt:lpstr>
      <vt:lpstr>Vertrag mit „Azubitausch“</vt:lpstr>
      <vt:lpstr>Vertrag mit „Azubitausch“</vt:lpstr>
      <vt:lpstr>Verbundvertrag</vt:lpstr>
      <vt:lpstr>Verbundvertrag</vt:lpstr>
      <vt:lpstr>Verbundvertrag</vt:lpstr>
      <vt:lpstr>Verbundvertrag</vt:lpstr>
      <vt:lpstr>Verbundvertrag</vt:lpstr>
      <vt:lpstr>Verbundvertrag</vt:lpstr>
      <vt:lpstr>Verbundvertrag</vt:lpstr>
      <vt:lpstr>Vielen Dank für die Aufmerksamkeit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Infoveranstaltung zur Umsetzung des neuen Pflegeberufegesetzes (PflBG) am 12.10.2018</dc:title>
  <dc:creator>Lenhardt, Birgit</dc:creator>
  <cp:lastModifiedBy>Höllich, Katharina (SM STU)</cp:lastModifiedBy>
  <cp:revision>388</cp:revision>
  <cp:lastPrinted>2019-03-18T10:38:07Z</cp:lastPrinted>
  <dcterms:created xsi:type="dcterms:W3CDTF">2019-02-04T11:21:34Z</dcterms:created>
  <dcterms:modified xsi:type="dcterms:W3CDTF">2019-03-27T14:00:19Z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